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Lst>
  <p:notesMasterIdLst>
    <p:notesMasterId r:id="rId41"/>
  </p:notesMasterIdLst>
  <p:sldIdLst>
    <p:sldId id="332" r:id="rId3"/>
    <p:sldId id="333" r:id="rId4"/>
    <p:sldId id="334" r:id="rId5"/>
    <p:sldId id="261" r:id="rId6"/>
    <p:sldId id="335" r:id="rId7"/>
    <p:sldId id="277" r:id="rId8"/>
    <p:sldId id="256" r:id="rId9"/>
    <p:sldId id="330" r:id="rId10"/>
    <p:sldId id="331" r:id="rId11"/>
    <p:sldId id="327" r:id="rId12"/>
    <p:sldId id="258" r:id="rId13"/>
    <p:sldId id="323" r:id="rId14"/>
    <p:sldId id="324" r:id="rId15"/>
    <p:sldId id="260" r:id="rId16"/>
    <p:sldId id="319" r:id="rId17"/>
    <p:sldId id="259" r:id="rId18"/>
    <p:sldId id="265" r:id="rId19"/>
    <p:sldId id="320" r:id="rId20"/>
    <p:sldId id="311" r:id="rId21"/>
    <p:sldId id="297" r:id="rId22"/>
    <p:sldId id="262" r:id="rId23"/>
    <p:sldId id="266" r:id="rId24"/>
    <p:sldId id="267" r:id="rId25"/>
    <p:sldId id="268" r:id="rId26"/>
    <p:sldId id="269" r:id="rId27"/>
    <p:sldId id="270" r:id="rId28"/>
    <p:sldId id="271" r:id="rId29"/>
    <p:sldId id="272" r:id="rId30"/>
    <p:sldId id="273" r:id="rId31"/>
    <p:sldId id="275" r:id="rId32"/>
    <p:sldId id="329" r:id="rId33"/>
    <p:sldId id="278" r:id="rId34"/>
    <p:sldId id="326" r:id="rId35"/>
    <p:sldId id="276" r:id="rId36"/>
    <p:sldId id="279" r:id="rId37"/>
    <p:sldId id="282" r:id="rId38"/>
    <p:sldId id="336" r:id="rId39"/>
    <p:sldId id="337" r:id="rId4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1000"/>
      </a:spcBef>
      <a:spcAft>
        <a:spcPts val="0"/>
      </a:spcAft>
      <a:buClrTx/>
      <a:buSzTx/>
      <a:buFontTx/>
      <a:buNone/>
      <a:tabLst/>
      <a:defRPr kumimoji="0" sz="2000" b="0" i="1" u="none" strike="noStrike" cap="none" spc="0" normalizeH="0" baseline="0">
        <a:ln>
          <a:noFill/>
        </a:ln>
        <a:solidFill>
          <a:srgbClr val="000000"/>
        </a:solidFill>
        <a:effectLst/>
        <a:uFillTx/>
        <a:latin typeface="Graphik"/>
        <a:ea typeface="Graphik"/>
        <a:cs typeface="Graphik"/>
        <a:sym typeface="Graphik"/>
      </a:defRPr>
    </a:lvl1pPr>
    <a:lvl2pPr marL="0" marR="0" indent="457200" algn="l" defTabSz="914400" rtl="0" fontAlgn="auto" latinLnBrk="0" hangingPunct="0">
      <a:lnSpc>
        <a:spcPct val="100000"/>
      </a:lnSpc>
      <a:spcBef>
        <a:spcPts val="1000"/>
      </a:spcBef>
      <a:spcAft>
        <a:spcPts val="0"/>
      </a:spcAft>
      <a:buClrTx/>
      <a:buSzTx/>
      <a:buFontTx/>
      <a:buNone/>
      <a:tabLst/>
      <a:defRPr kumimoji="0" sz="2000" b="0" i="1" u="none" strike="noStrike" cap="none" spc="0" normalizeH="0" baseline="0">
        <a:ln>
          <a:noFill/>
        </a:ln>
        <a:solidFill>
          <a:srgbClr val="000000"/>
        </a:solidFill>
        <a:effectLst/>
        <a:uFillTx/>
        <a:latin typeface="Graphik"/>
        <a:ea typeface="Graphik"/>
        <a:cs typeface="Graphik"/>
        <a:sym typeface="Graphik"/>
      </a:defRPr>
    </a:lvl2pPr>
    <a:lvl3pPr marL="0" marR="0" indent="914400" algn="l" defTabSz="914400" rtl="0" fontAlgn="auto" latinLnBrk="0" hangingPunct="0">
      <a:lnSpc>
        <a:spcPct val="100000"/>
      </a:lnSpc>
      <a:spcBef>
        <a:spcPts val="1000"/>
      </a:spcBef>
      <a:spcAft>
        <a:spcPts val="0"/>
      </a:spcAft>
      <a:buClrTx/>
      <a:buSzTx/>
      <a:buFontTx/>
      <a:buNone/>
      <a:tabLst/>
      <a:defRPr kumimoji="0" sz="2000" b="0" i="1" u="none" strike="noStrike" cap="none" spc="0" normalizeH="0" baseline="0">
        <a:ln>
          <a:noFill/>
        </a:ln>
        <a:solidFill>
          <a:srgbClr val="000000"/>
        </a:solidFill>
        <a:effectLst/>
        <a:uFillTx/>
        <a:latin typeface="Graphik"/>
        <a:ea typeface="Graphik"/>
        <a:cs typeface="Graphik"/>
        <a:sym typeface="Graphik"/>
      </a:defRPr>
    </a:lvl3pPr>
    <a:lvl4pPr marL="0" marR="0" indent="1371600" algn="l" defTabSz="914400" rtl="0" fontAlgn="auto" latinLnBrk="0" hangingPunct="0">
      <a:lnSpc>
        <a:spcPct val="100000"/>
      </a:lnSpc>
      <a:spcBef>
        <a:spcPts val="1000"/>
      </a:spcBef>
      <a:spcAft>
        <a:spcPts val="0"/>
      </a:spcAft>
      <a:buClrTx/>
      <a:buSzTx/>
      <a:buFontTx/>
      <a:buNone/>
      <a:tabLst/>
      <a:defRPr kumimoji="0" sz="2000" b="0" i="1" u="none" strike="noStrike" cap="none" spc="0" normalizeH="0" baseline="0">
        <a:ln>
          <a:noFill/>
        </a:ln>
        <a:solidFill>
          <a:srgbClr val="000000"/>
        </a:solidFill>
        <a:effectLst/>
        <a:uFillTx/>
        <a:latin typeface="Graphik"/>
        <a:ea typeface="Graphik"/>
        <a:cs typeface="Graphik"/>
        <a:sym typeface="Graphik"/>
      </a:defRPr>
    </a:lvl4pPr>
    <a:lvl5pPr marL="0" marR="0" indent="1828800" algn="l" defTabSz="914400" rtl="0" fontAlgn="auto" latinLnBrk="0" hangingPunct="0">
      <a:lnSpc>
        <a:spcPct val="100000"/>
      </a:lnSpc>
      <a:spcBef>
        <a:spcPts val="1000"/>
      </a:spcBef>
      <a:spcAft>
        <a:spcPts val="0"/>
      </a:spcAft>
      <a:buClrTx/>
      <a:buSzTx/>
      <a:buFontTx/>
      <a:buNone/>
      <a:tabLst/>
      <a:defRPr kumimoji="0" sz="2000" b="0" i="1" u="none" strike="noStrike" cap="none" spc="0" normalizeH="0" baseline="0">
        <a:ln>
          <a:noFill/>
        </a:ln>
        <a:solidFill>
          <a:srgbClr val="000000"/>
        </a:solidFill>
        <a:effectLst/>
        <a:uFillTx/>
        <a:latin typeface="Graphik"/>
        <a:ea typeface="Graphik"/>
        <a:cs typeface="Graphik"/>
        <a:sym typeface="Graphik"/>
      </a:defRPr>
    </a:lvl5pPr>
    <a:lvl6pPr marL="0" marR="0" indent="2286000" algn="l" defTabSz="914400" rtl="0" fontAlgn="auto" latinLnBrk="0" hangingPunct="0">
      <a:lnSpc>
        <a:spcPct val="100000"/>
      </a:lnSpc>
      <a:spcBef>
        <a:spcPts val="1000"/>
      </a:spcBef>
      <a:spcAft>
        <a:spcPts val="0"/>
      </a:spcAft>
      <a:buClrTx/>
      <a:buSzTx/>
      <a:buFontTx/>
      <a:buNone/>
      <a:tabLst/>
      <a:defRPr kumimoji="0" sz="2000" b="0" i="1" u="none" strike="noStrike" cap="none" spc="0" normalizeH="0" baseline="0">
        <a:ln>
          <a:noFill/>
        </a:ln>
        <a:solidFill>
          <a:srgbClr val="000000"/>
        </a:solidFill>
        <a:effectLst/>
        <a:uFillTx/>
        <a:latin typeface="Graphik"/>
        <a:ea typeface="Graphik"/>
        <a:cs typeface="Graphik"/>
        <a:sym typeface="Graphik"/>
      </a:defRPr>
    </a:lvl6pPr>
    <a:lvl7pPr marL="0" marR="0" indent="2743200" algn="l" defTabSz="914400" rtl="0" fontAlgn="auto" latinLnBrk="0" hangingPunct="0">
      <a:lnSpc>
        <a:spcPct val="100000"/>
      </a:lnSpc>
      <a:spcBef>
        <a:spcPts val="1000"/>
      </a:spcBef>
      <a:spcAft>
        <a:spcPts val="0"/>
      </a:spcAft>
      <a:buClrTx/>
      <a:buSzTx/>
      <a:buFontTx/>
      <a:buNone/>
      <a:tabLst/>
      <a:defRPr kumimoji="0" sz="2000" b="0" i="1" u="none" strike="noStrike" cap="none" spc="0" normalizeH="0" baseline="0">
        <a:ln>
          <a:noFill/>
        </a:ln>
        <a:solidFill>
          <a:srgbClr val="000000"/>
        </a:solidFill>
        <a:effectLst/>
        <a:uFillTx/>
        <a:latin typeface="Graphik"/>
        <a:ea typeface="Graphik"/>
        <a:cs typeface="Graphik"/>
        <a:sym typeface="Graphik"/>
      </a:defRPr>
    </a:lvl7pPr>
    <a:lvl8pPr marL="0" marR="0" indent="3200400" algn="l" defTabSz="914400" rtl="0" fontAlgn="auto" latinLnBrk="0" hangingPunct="0">
      <a:lnSpc>
        <a:spcPct val="100000"/>
      </a:lnSpc>
      <a:spcBef>
        <a:spcPts val="1000"/>
      </a:spcBef>
      <a:spcAft>
        <a:spcPts val="0"/>
      </a:spcAft>
      <a:buClrTx/>
      <a:buSzTx/>
      <a:buFontTx/>
      <a:buNone/>
      <a:tabLst/>
      <a:defRPr kumimoji="0" sz="2000" b="0" i="1" u="none" strike="noStrike" cap="none" spc="0" normalizeH="0" baseline="0">
        <a:ln>
          <a:noFill/>
        </a:ln>
        <a:solidFill>
          <a:srgbClr val="000000"/>
        </a:solidFill>
        <a:effectLst/>
        <a:uFillTx/>
        <a:latin typeface="Graphik"/>
        <a:ea typeface="Graphik"/>
        <a:cs typeface="Graphik"/>
        <a:sym typeface="Graphik"/>
      </a:defRPr>
    </a:lvl8pPr>
    <a:lvl9pPr marL="0" marR="0" indent="3657600" algn="l" defTabSz="914400" rtl="0" fontAlgn="auto" latinLnBrk="0" hangingPunct="0">
      <a:lnSpc>
        <a:spcPct val="100000"/>
      </a:lnSpc>
      <a:spcBef>
        <a:spcPts val="1000"/>
      </a:spcBef>
      <a:spcAft>
        <a:spcPts val="0"/>
      </a:spcAft>
      <a:buClrTx/>
      <a:buSzTx/>
      <a:buFontTx/>
      <a:buNone/>
      <a:tabLst/>
      <a:defRPr kumimoji="0" sz="2000" b="0" i="1" u="none" strike="noStrike" cap="none" spc="0" normalizeH="0" baseline="0">
        <a:ln>
          <a:noFill/>
        </a:ln>
        <a:solidFill>
          <a:srgbClr val="000000"/>
        </a:solidFill>
        <a:effectLst/>
        <a:uFillTx/>
        <a:latin typeface="Graphik"/>
        <a:ea typeface="Graphik"/>
        <a:cs typeface="Graphik"/>
        <a:sym typeface="Graphik"/>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04"/>
    <p:restoredTop sz="91297"/>
  </p:normalViewPr>
  <p:slideViewPr>
    <p:cSldViewPr snapToGrid="0" snapToObjects="1">
      <p:cViewPr varScale="1">
        <p:scale>
          <a:sx n="116" d="100"/>
          <a:sy n="116" d="100"/>
        </p:scale>
        <p:origin x="55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260333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t>In these stories, we hear how the needs, thoughts and emotions of women are set aside to ensure the wellbeing of their partner. In Hannah’s case, she avoids discussing her chronic pain with her husband to avoid upsetting him, leaving her effectively without a support system. The relational aspects of pain management narrows in on the ways that womens lives are not independent but rather deeply embedded in relationships and responsibilities for others that is largely unrecognized in chronic pain management literature. In the stories shared by the women we spoke to, the emphasis was not simply on experiences with chronic pain and how to manage it, but also how this is intertwined with responsibility and concern for others, largely partners and children, which occurs at the expense of their wellbeing.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Several of the women we spoke to discussed the relational aspects of chronic pain management, specifically as it pertains to partners and children. For example, Natasha highlighted the guilt she feels because her chronic pain does not always allow her to “do what other mums can do”.</a:t>
            </a:r>
          </a:p>
          <a:p>
            <a:endParaRPr lang="en-CA" dirty="0"/>
          </a:p>
        </p:txBody>
      </p:sp>
    </p:spTree>
    <p:extLst>
      <p:ext uri="{BB962C8B-B14F-4D97-AF65-F5344CB8AC3E}">
        <p14:creationId xmlns:p14="http://schemas.microsoft.com/office/powerpoint/2010/main" val="4088898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What is gender? Why are we talking about this?</a:t>
            </a:r>
          </a:p>
          <a:p>
            <a:pPr marL="342900" lvl="0" indent="-342900">
              <a:lnSpc>
                <a:spcPct val="107000"/>
              </a:lnSpc>
              <a:buFont typeface="Symbol" panose="05050102010706020507" pitchFamily="18" charset="2"/>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How do we understand the issues? </a:t>
            </a:r>
          </a:p>
          <a:p>
            <a:pPr marL="342900" lvl="0" indent="-342900">
              <a:lnSpc>
                <a:spcPct val="107000"/>
              </a:lnSpc>
              <a:buFont typeface="Symbol" panose="05050102010706020507" pitchFamily="18" charset="2"/>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They probably understand that they treat men and women’s pain different, but they may not understand why</a:t>
            </a:r>
          </a:p>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dirty="0">
                <a:solidFill>
                  <a:srgbClr val="4A287E"/>
                </a:solidFill>
                <a:latin typeface="Graphik Semibold"/>
                <a:ea typeface="Graphik Semibold"/>
                <a:cs typeface="Graphik Semibold"/>
                <a:sym typeface="Graphik Semibold"/>
              </a:rPr>
              <a:t>Gender is a broad category distinct from sex</a:t>
            </a:r>
            <a:r>
              <a:rPr lang="en-US" dirty="0"/>
              <a:t> and includes research related to both women’s and men’s health as well as non-binary genders </a:t>
            </a:r>
          </a:p>
          <a:p>
            <a:pPr marL="342900" lvl="0" indent="-342900">
              <a:lnSpc>
                <a:spcPct val="107000"/>
              </a:lnSpc>
              <a:buFont typeface="Symbol" panose="05050102010706020507" pitchFamily="18" charset="2"/>
              <a:buChar cha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715057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CA" sz="1200" dirty="0">
                <a:effectLst/>
                <a:ea typeface="Calibri" panose="020F0502020204030204" pitchFamily="34" charset="0"/>
              </a:rPr>
              <a:t>Chronic pain research is in serious need of critical engagement with these social, or gendered, aspects of chronic pain. </a:t>
            </a:r>
          </a:p>
          <a:p>
            <a:endParaRPr lang="en-CA" dirty="0"/>
          </a:p>
        </p:txBody>
      </p:sp>
    </p:spTree>
    <p:extLst>
      <p:ext uri="{BB962C8B-B14F-4D97-AF65-F5344CB8AC3E}">
        <p14:creationId xmlns:p14="http://schemas.microsoft.com/office/powerpoint/2010/main" val="3737761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subject then is historical, relational, contingent, ambiguous</a:t>
            </a:r>
          </a:p>
          <a:p>
            <a:r>
              <a:rPr lang="en-US" dirty="0"/>
              <a:t>Also, we are constituted within language</a:t>
            </a:r>
          </a:p>
          <a:p>
            <a:endParaRPr lang="en-CA" dirty="0"/>
          </a:p>
        </p:txBody>
      </p:sp>
    </p:spTree>
    <p:extLst>
      <p:ext uri="{BB962C8B-B14F-4D97-AF65-F5344CB8AC3E}">
        <p14:creationId xmlns:p14="http://schemas.microsoft.com/office/powerpoint/2010/main" val="1601924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Lisa lives with two neurological conditions (chronic regional pain syndrome and thoracic pain syndrome) due to a car accident. She applied for CPP disability and PWD after the pain became too much after returning to work. She says her neurological-based pain is unresponsive to most medications and the ones that do work are not covered; in fact 90% of her pain management plan is not covered.</a:t>
            </a:r>
          </a:p>
          <a:p>
            <a:endParaRPr lang="en-CA" dirty="0"/>
          </a:p>
        </p:txBody>
      </p:sp>
    </p:spTree>
    <p:extLst>
      <p:ext uri="{BB962C8B-B14F-4D97-AF65-F5344CB8AC3E}">
        <p14:creationId xmlns:p14="http://schemas.microsoft.com/office/powerpoint/2010/main" val="2133585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Uma is in her 30’s and lives in a subsidized housing complex in B.C. with her son and boyfriend. She has struggled with chronic pain for almost her entire life, and lived through a traumatic childhood. Uma has trouble making ends meet due to various factors: living in B.C., having to pay out of pocket for pain management, and not being able to earn enough money. It has come to the point where, even though she prioritizes rent, she has gone hungry so her son can eat.</a:t>
            </a:r>
          </a:p>
          <a:p>
            <a:endParaRPr lang="en-CA" dirty="0"/>
          </a:p>
        </p:txBody>
      </p:sp>
    </p:spTree>
    <p:extLst>
      <p:ext uri="{BB962C8B-B14F-4D97-AF65-F5344CB8AC3E}">
        <p14:creationId xmlns:p14="http://schemas.microsoft.com/office/powerpoint/2010/main" val="117227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Sophie is also a single mother, is in her 50s, and lives with multiple physical and health conditions. She has been unable to work due to her pain and therefore relies on disability assistance, which provides inadequate amounts of funding for her to maintain a decent quality of life. For example, she lives in subsidized housing and struggles to afford the cost of prescribed alternative therapies. Yet, Sophie claims doctors do not take her pain experiences seriously and that doctors assume she has access to resources to manage her pain. She feels that her pain is at least partially related to her traumatic childhood, in addition to the stresses of being a single mother and the work of “having to do everything by myself”. </a:t>
            </a:r>
          </a:p>
          <a:p>
            <a:endParaRPr lang="en-CA" dirty="0"/>
          </a:p>
        </p:txBody>
      </p:sp>
    </p:spTree>
    <p:extLst>
      <p:ext uri="{BB962C8B-B14F-4D97-AF65-F5344CB8AC3E}">
        <p14:creationId xmlns:p14="http://schemas.microsoft.com/office/powerpoint/2010/main" val="2262393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In addition to feelings of guilt, we learned how managing chronic pain is complicated by the care work performed by women. Sophie elaborates on how the responsibility of caring for her children supersedes her ability to care for herself.</a:t>
            </a:r>
          </a:p>
          <a:p>
            <a:pPr marL="0" indent="0" defTabSz="786384">
              <a:spcBef>
                <a:spcPts val="2300"/>
              </a:spcBef>
              <a:buSzTx/>
              <a:buFontTx/>
              <a:buNone/>
              <a:defRPr sz="2322">
                <a:latin typeface="Graphik Semibold"/>
                <a:ea typeface="Graphik Semibold"/>
                <a:cs typeface="Graphik Semibold"/>
                <a:sym typeface="Graphik Semibold"/>
              </a:defRPr>
            </a:pPr>
            <a:r>
              <a:rPr lang="en-US" dirty="0"/>
              <a:t>Some of the poverty discussed by the participants was intergenerational</a:t>
            </a:r>
          </a:p>
          <a:p>
            <a:pPr marL="0" indent="0" defTabSz="786384">
              <a:spcBef>
                <a:spcPts val="2300"/>
              </a:spcBef>
              <a:buSzTx/>
              <a:buFontTx/>
              <a:buNone/>
              <a:defRPr sz="2322">
                <a:latin typeface="Graphik Semibold"/>
                <a:ea typeface="Graphik Semibold"/>
                <a:cs typeface="Graphik Semibold"/>
                <a:sym typeface="Graphik Semibold"/>
              </a:defRPr>
            </a:pPr>
            <a:r>
              <a:rPr lang="en-US" dirty="0"/>
              <a:t>The challenges of accessing safe and affordable housing, growing up in a low income household, and living in </a:t>
            </a:r>
            <a:r>
              <a:rPr lang="en-US" dirty="0" err="1"/>
              <a:t>neighbourhoods</a:t>
            </a:r>
            <a:r>
              <a:rPr lang="en-US" dirty="0"/>
              <a:t> with high crime rates, low-quality education, and limited access to preventative healthcare significantly shapes access to certain resources to create wealth and wellbeing</a:t>
            </a:r>
          </a:p>
          <a:p>
            <a:pPr marL="0" indent="0" defTabSz="786384">
              <a:spcBef>
                <a:spcPts val="2300"/>
              </a:spcBef>
              <a:buSzTx/>
              <a:buFontTx/>
              <a:buNone/>
              <a:defRPr sz="2322"/>
            </a:pPr>
            <a:r>
              <a:rPr lang="en-US" dirty="0">
                <a:latin typeface="Graphik Semibold"/>
                <a:ea typeface="Graphik Semibold"/>
                <a:cs typeface="Graphik Semibold"/>
                <a:sym typeface="Graphik Semibold"/>
              </a:rPr>
              <a:t>Interventions that might provide assistance within a single life </a:t>
            </a:r>
            <a:r>
              <a:rPr lang="en-US" dirty="0"/>
              <a:t>(i.e. increased rates of social assistance) may not be sufficient to undo the harms inflicted through generations of poverty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93254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CA" sz="1200" dirty="0">
                <a:effectLst/>
                <a:latin typeface="+mn-lt"/>
                <a:ea typeface="+mn-ea"/>
                <a:cs typeface="+mn-cs"/>
                <a:sym typeface="Calibri"/>
              </a:rPr>
              <a:t>Poppy struggles with many issues. In her mid-30s, she comes from an abusive childhood in that her mother did not believe the pains she was experiencing as a teenager. She claims she had to sneak away to the clinic to get help. It wasn’t until she moved out at the age of 19 that she was able to take more control of her health and start to receive proper diagnoses and treatments. Living on social assistance as a person with a disability (which she says was a difficult application process), she finds it difficult to make ends meet. In order to help make ends meet she makes jewellery. She is also working with her doctor in order to be able to start working a part-time job. She is currently waiting to get into a pain management clinic (2 year wait).</a:t>
            </a:r>
          </a:p>
          <a:p>
            <a:endParaRPr lang="en-US" dirty="0"/>
          </a:p>
        </p:txBody>
      </p:sp>
    </p:spTree>
    <p:extLst>
      <p:ext uri="{BB962C8B-B14F-4D97-AF65-F5344CB8AC3E}">
        <p14:creationId xmlns:p14="http://schemas.microsoft.com/office/powerpoint/2010/main" val="577136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4100">
                <a:latin typeface="Graphik Semibold"/>
                <a:ea typeface="Graphik Semibold"/>
                <a:cs typeface="Graphik Semibold"/>
                <a:sym typeface="Graphik Semibold"/>
              </a:defRPr>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atin typeface="+mn-lt"/>
                <a:ea typeface="+mn-ea"/>
                <a:cs typeface="+mn-cs"/>
                <a:sym typeface="Calibri"/>
              </a:defRPr>
            </a:lvl1pPr>
            <a:lvl2pPr marL="0" indent="457200" algn="ctr">
              <a:buSzTx/>
              <a:buFontTx/>
              <a:buNone/>
              <a:defRPr sz="2400">
                <a:latin typeface="+mn-lt"/>
                <a:ea typeface="+mn-ea"/>
                <a:cs typeface="+mn-cs"/>
                <a:sym typeface="Calibri"/>
              </a:defRPr>
            </a:lvl2pPr>
            <a:lvl3pPr marL="0" indent="914400" algn="ctr">
              <a:buSzTx/>
              <a:buFontTx/>
              <a:buNone/>
              <a:defRPr sz="2400">
                <a:latin typeface="+mn-lt"/>
                <a:ea typeface="+mn-ea"/>
                <a:cs typeface="+mn-cs"/>
                <a:sym typeface="Calibri"/>
              </a:defRPr>
            </a:lvl3pPr>
            <a:lvl4pPr marL="0" indent="1371600" algn="ctr">
              <a:buSzTx/>
              <a:buFontTx/>
              <a:buNone/>
              <a:defRPr sz="2400">
                <a:latin typeface="+mn-lt"/>
                <a:ea typeface="+mn-ea"/>
                <a:cs typeface="+mn-cs"/>
                <a:sym typeface="Calibri"/>
              </a:defRPr>
            </a:lvl4pPr>
            <a:lvl5pPr marL="0" indent="1828800" algn="ctr">
              <a:buSzTx/>
              <a:buFontTx/>
              <a:buNone/>
              <a:defRPr sz="24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7015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0E406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29751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8048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7240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E0E18AD7-FB43-40BF-AD00-AB16E7F15D82}" type="datetimeFigureOut">
              <a:rPr lang="en-CA" smtClean="0"/>
              <a:t>2022-06-09</a:t>
            </a:fld>
            <a:endParaRPr lang="en-CA"/>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04BB1223-5E6A-4A75-81B7-2D9E95FB9CB6}" type="slidenum">
              <a:rPr lang="en-CA" smtClean="0"/>
              <a:t>‹#›</a:t>
            </a:fld>
            <a:endParaRPr lang="en-CA"/>
          </a:p>
        </p:txBody>
      </p:sp>
    </p:spTree>
    <p:extLst>
      <p:ext uri="{BB962C8B-B14F-4D97-AF65-F5344CB8AC3E}">
        <p14:creationId xmlns:p14="http://schemas.microsoft.com/office/powerpoint/2010/main" val="765235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E0E18AD7-FB43-40BF-AD00-AB16E7F15D82}" type="datetimeFigureOut">
              <a:rPr lang="en-CA" smtClean="0"/>
              <a:t>2022-06-09</a:t>
            </a:fld>
            <a:endParaRPr lang="en-CA"/>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CA"/>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04BB1223-5E6A-4A75-81B7-2D9E95FB9CB6}" type="slidenum">
              <a:rPr lang="en-CA" smtClean="0"/>
              <a:t>‹#›</a:t>
            </a:fld>
            <a:endParaRPr lang="en-CA"/>
          </a:p>
        </p:txBody>
      </p:sp>
    </p:spTree>
    <p:extLst>
      <p:ext uri="{BB962C8B-B14F-4D97-AF65-F5344CB8AC3E}">
        <p14:creationId xmlns:p14="http://schemas.microsoft.com/office/powerpoint/2010/main" val="1871430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14881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92017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5208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1763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atin typeface="+mn-lt"/>
                <a:ea typeface="+mn-ea"/>
                <a:cs typeface="+mn-cs"/>
                <a:sym typeface="Calibri"/>
              </a:defRPr>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latin typeface="+mn-lt"/>
                <a:ea typeface="+mn-ea"/>
                <a:cs typeface="+mn-cs"/>
                <a:sym typeface="Calibri"/>
              </a:defRPr>
            </a:lvl1pPr>
            <a:lvl2pPr marL="0" indent="457200">
              <a:buSzTx/>
              <a:buFontTx/>
              <a:buNone/>
              <a:defRPr sz="2400">
                <a:solidFill>
                  <a:srgbClr val="888888"/>
                </a:solidFill>
                <a:latin typeface="+mn-lt"/>
                <a:ea typeface="+mn-ea"/>
                <a:cs typeface="+mn-cs"/>
                <a:sym typeface="Calibri"/>
              </a:defRPr>
            </a:lvl2pPr>
            <a:lvl3pPr marL="0" indent="914400">
              <a:buSzTx/>
              <a:buFontTx/>
              <a:buNone/>
              <a:defRPr sz="2400">
                <a:solidFill>
                  <a:srgbClr val="888888"/>
                </a:solidFill>
                <a:latin typeface="+mn-lt"/>
                <a:ea typeface="+mn-ea"/>
                <a:cs typeface="+mn-cs"/>
                <a:sym typeface="Calibri"/>
              </a:defRPr>
            </a:lvl3pPr>
            <a:lvl4pPr marL="0" indent="1371600">
              <a:buSzTx/>
              <a:buFontTx/>
              <a:buNone/>
              <a:defRPr sz="2400">
                <a:solidFill>
                  <a:srgbClr val="888888"/>
                </a:solidFill>
                <a:latin typeface="+mn-lt"/>
                <a:ea typeface="+mn-ea"/>
                <a:cs typeface="+mn-cs"/>
                <a:sym typeface="Calibri"/>
              </a:defRPr>
            </a:lvl4pPr>
            <a:lvl5pPr marL="0" indent="1828800">
              <a:buSzTx/>
              <a:buFontTx/>
              <a:buNone/>
              <a:defRPr sz="24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atin typeface="+mn-lt"/>
                <a:ea typeface="+mn-ea"/>
                <a:cs typeface="+mn-cs"/>
                <a:sym typeface="Calibri"/>
              </a:defRPr>
            </a:lvl1pPr>
            <a:lvl2pPr marL="0" indent="457200">
              <a:buSzTx/>
              <a:buFontTx/>
              <a:buNone/>
              <a:defRPr sz="2400" b="1">
                <a:latin typeface="+mn-lt"/>
                <a:ea typeface="+mn-ea"/>
                <a:cs typeface="+mn-cs"/>
                <a:sym typeface="Calibri"/>
              </a:defRPr>
            </a:lvl2pPr>
            <a:lvl3pPr marL="0" indent="914400">
              <a:buSzTx/>
              <a:buFontTx/>
              <a:buNone/>
              <a:defRPr sz="2400" b="1">
                <a:latin typeface="+mn-lt"/>
                <a:ea typeface="+mn-ea"/>
                <a:cs typeface="+mn-cs"/>
                <a:sym typeface="Calibri"/>
              </a:defRPr>
            </a:lvl3pPr>
            <a:lvl4pPr marL="0" indent="1371600">
              <a:buSzTx/>
              <a:buFontTx/>
              <a:buNone/>
              <a:defRPr sz="2400" b="1">
                <a:latin typeface="+mn-lt"/>
                <a:ea typeface="+mn-ea"/>
                <a:cs typeface="+mn-cs"/>
                <a:sym typeface="Calibri"/>
              </a:defRPr>
            </a:lvl4pPr>
            <a:lvl5pPr marL="0" indent="1828800">
              <a:buSzTx/>
              <a:buFontTx/>
              <a:buNone/>
              <a:defRPr sz="24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latin typeface="+mn-lt"/>
                <a:ea typeface="+mn-ea"/>
                <a:cs typeface="+mn-cs"/>
                <a:sym typeface="Calibri"/>
              </a:defRPr>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marL="228600" indent="-228600">
              <a:defRPr sz="3200">
                <a:latin typeface="+mn-lt"/>
                <a:ea typeface="+mn-ea"/>
                <a:cs typeface="+mn-cs"/>
                <a:sym typeface="Calibri"/>
              </a:defRPr>
            </a:lvl1pPr>
            <a:lvl2pPr marL="718457" indent="-261257">
              <a:defRPr sz="3200">
                <a:latin typeface="+mn-lt"/>
                <a:ea typeface="+mn-ea"/>
                <a:cs typeface="+mn-cs"/>
                <a:sym typeface="Calibri"/>
              </a:defRPr>
            </a:lvl2pPr>
            <a:lvl3pPr marL="1219200" indent="-304800">
              <a:defRPr sz="3200">
                <a:latin typeface="+mn-lt"/>
                <a:ea typeface="+mn-ea"/>
                <a:cs typeface="+mn-cs"/>
                <a:sym typeface="Calibri"/>
              </a:defRPr>
            </a:lvl3pPr>
            <a:lvl4pPr marL="1737360" indent="-365760">
              <a:defRPr sz="3200">
                <a:latin typeface="+mn-lt"/>
                <a:ea typeface="+mn-ea"/>
                <a:cs typeface="+mn-cs"/>
                <a:sym typeface="Calibri"/>
              </a:defRPr>
            </a:lvl4pPr>
            <a:lvl5pPr marL="2194560" indent="-365760">
              <a:defRPr sz="32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latin typeface="+mn-lt"/>
                <a:ea typeface="+mn-ea"/>
                <a:cs typeface="+mn-cs"/>
                <a:sym typeface="Calibri"/>
              </a:defRPr>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atin typeface="+mn-lt"/>
                <a:ea typeface="+mn-ea"/>
                <a:cs typeface="+mn-cs"/>
                <a:sym typeface="Calibri"/>
              </a:defRPr>
            </a:lvl1pPr>
            <a:lvl2pPr marL="0" indent="457200">
              <a:buSzTx/>
              <a:buFontTx/>
              <a:buNone/>
              <a:defRPr sz="1600">
                <a:latin typeface="+mn-lt"/>
                <a:ea typeface="+mn-ea"/>
                <a:cs typeface="+mn-cs"/>
                <a:sym typeface="Calibri"/>
              </a:defRPr>
            </a:lvl2pPr>
            <a:lvl3pPr marL="0" indent="914400">
              <a:buSzTx/>
              <a:buFontTx/>
              <a:buNone/>
              <a:defRPr sz="1600">
                <a:latin typeface="+mn-lt"/>
                <a:ea typeface="+mn-ea"/>
                <a:cs typeface="+mn-cs"/>
                <a:sym typeface="Calibri"/>
              </a:defRPr>
            </a:lvl3pPr>
            <a:lvl4pPr marL="0" indent="1371600">
              <a:buSzTx/>
              <a:buFontTx/>
              <a:buNone/>
              <a:defRPr sz="1600">
                <a:latin typeface="+mn-lt"/>
                <a:ea typeface="+mn-ea"/>
                <a:cs typeface="+mn-cs"/>
                <a:sym typeface="Calibri"/>
              </a:defRPr>
            </a:lvl4pPr>
            <a:lvl5pPr marL="0" indent="1828800">
              <a:buSzTx/>
              <a:buFontTx/>
              <a:buNone/>
              <a:defRPr sz="16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3761064"/>
            <a:ext cx="10363200" cy="971588"/>
          </a:xfrm>
        </p:spPr>
        <p:txBody>
          <a:bodyPr anchor="b"/>
          <a:lstStyle>
            <a:lvl1pPr algn="l">
              <a:defRPr sz="6000">
                <a:solidFill>
                  <a:schemeClr val="bg1"/>
                </a:solidFill>
              </a:defRPr>
            </a:lvl1pPr>
          </a:lstStyle>
          <a:p>
            <a:r>
              <a:rPr lang="en-US" dirty="0"/>
              <a:t>Title of Presentation</a:t>
            </a:r>
          </a:p>
        </p:txBody>
      </p:sp>
      <p:sp>
        <p:nvSpPr>
          <p:cNvPr id="3" name="Subtitle 2"/>
          <p:cNvSpPr>
            <a:spLocks noGrp="1"/>
          </p:cNvSpPr>
          <p:nvPr>
            <p:ph type="subTitle" idx="1" hasCustomPrompt="1"/>
          </p:nvPr>
        </p:nvSpPr>
        <p:spPr>
          <a:xfrm>
            <a:off x="914400" y="4742926"/>
            <a:ext cx="9144000" cy="6042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 here</a:t>
            </a:r>
          </a:p>
        </p:txBody>
      </p:sp>
    </p:spTree>
    <p:extLst>
      <p:ext uri="{BB962C8B-B14F-4D97-AF65-F5344CB8AC3E}">
        <p14:creationId xmlns:p14="http://schemas.microsoft.com/office/powerpoint/2010/main" val="2701329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grayscl/>
          </a:blip>
          <a:srcRect/>
          <a:tile tx="0" ty="0" sx="100000" sy="100000" flip="none" algn="tl"/>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spcBef>
                <a:spcPts val="0"/>
              </a:spcBef>
              <a:defRPr sz="1200" i="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transition spd="med"/>
  <p:txStyles>
    <p:titleStyle>
      <a:lvl1pPr marL="0" marR="0" indent="0" algn="l" defTabSz="914400" rtl="0" latinLnBrk="0">
        <a:lnSpc>
          <a:spcPct val="90000"/>
        </a:lnSpc>
        <a:spcBef>
          <a:spcPts val="0"/>
        </a:spcBef>
        <a:spcAft>
          <a:spcPts val="0"/>
        </a:spcAft>
        <a:buClrTx/>
        <a:buSzTx/>
        <a:buFontTx/>
        <a:buNone/>
        <a:tabLst/>
        <a:defRPr sz="4300" b="0" i="0" u="none" strike="noStrike" cap="none" spc="0" baseline="0">
          <a:solidFill>
            <a:srgbClr val="000000"/>
          </a:solidFill>
          <a:uFillTx/>
          <a:latin typeface="Graphik Light"/>
          <a:ea typeface="Graphik Light"/>
          <a:cs typeface="Graphik Light"/>
          <a:sym typeface="Graphik Light"/>
        </a:defRPr>
      </a:lvl1pPr>
      <a:lvl2pPr marL="0" marR="0" indent="0" algn="l" defTabSz="914400" rtl="0" latinLnBrk="0">
        <a:lnSpc>
          <a:spcPct val="90000"/>
        </a:lnSpc>
        <a:spcBef>
          <a:spcPts val="0"/>
        </a:spcBef>
        <a:spcAft>
          <a:spcPts val="0"/>
        </a:spcAft>
        <a:buClrTx/>
        <a:buSzTx/>
        <a:buFontTx/>
        <a:buNone/>
        <a:tabLst/>
        <a:defRPr sz="4300" b="0" i="0" u="none" strike="noStrike" cap="none" spc="0" baseline="0">
          <a:solidFill>
            <a:srgbClr val="000000"/>
          </a:solidFill>
          <a:uFillTx/>
          <a:latin typeface="Graphik Light"/>
          <a:ea typeface="Graphik Light"/>
          <a:cs typeface="Graphik Light"/>
          <a:sym typeface="Graphik Light"/>
        </a:defRPr>
      </a:lvl2pPr>
      <a:lvl3pPr marL="0" marR="0" indent="0" algn="l" defTabSz="914400" rtl="0" latinLnBrk="0">
        <a:lnSpc>
          <a:spcPct val="90000"/>
        </a:lnSpc>
        <a:spcBef>
          <a:spcPts val="0"/>
        </a:spcBef>
        <a:spcAft>
          <a:spcPts val="0"/>
        </a:spcAft>
        <a:buClrTx/>
        <a:buSzTx/>
        <a:buFontTx/>
        <a:buNone/>
        <a:tabLst/>
        <a:defRPr sz="4300" b="0" i="0" u="none" strike="noStrike" cap="none" spc="0" baseline="0">
          <a:solidFill>
            <a:srgbClr val="000000"/>
          </a:solidFill>
          <a:uFillTx/>
          <a:latin typeface="Graphik Light"/>
          <a:ea typeface="Graphik Light"/>
          <a:cs typeface="Graphik Light"/>
          <a:sym typeface="Graphik Light"/>
        </a:defRPr>
      </a:lvl3pPr>
      <a:lvl4pPr marL="0" marR="0" indent="0" algn="l" defTabSz="914400" rtl="0" latinLnBrk="0">
        <a:lnSpc>
          <a:spcPct val="90000"/>
        </a:lnSpc>
        <a:spcBef>
          <a:spcPts val="0"/>
        </a:spcBef>
        <a:spcAft>
          <a:spcPts val="0"/>
        </a:spcAft>
        <a:buClrTx/>
        <a:buSzTx/>
        <a:buFontTx/>
        <a:buNone/>
        <a:tabLst/>
        <a:defRPr sz="4300" b="0" i="0" u="none" strike="noStrike" cap="none" spc="0" baseline="0">
          <a:solidFill>
            <a:srgbClr val="000000"/>
          </a:solidFill>
          <a:uFillTx/>
          <a:latin typeface="Graphik Light"/>
          <a:ea typeface="Graphik Light"/>
          <a:cs typeface="Graphik Light"/>
          <a:sym typeface="Graphik Light"/>
        </a:defRPr>
      </a:lvl4pPr>
      <a:lvl5pPr marL="0" marR="0" indent="0" algn="l" defTabSz="914400" rtl="0" latinLnBrk="0">
        <a:lnSpc>
          <a:spcPct val="90000"/>
        </a:lnSpc>
        <a:spcBef>
          <a:spcPts val="0"/>
        </a:spcBef>
        <a:spcAft>
          <a:spcPts val="0"/>
        </a:spcAft>
        <a:buClrTx/>
        <a:buSzTx/>
        <a:buFontTx/>
        <a:buNone/>
        <a:tabLst/>
        <a:defRPr sz="4300" b="0" i="0" u="none" strike="noStrike" cap="none" spc="0" baseline="0">
          <a:solidFill>
            <a:srgbClr val="000000"/>
          </a:solidFill>
          <a:uFillTx/>
          <a:latin typeface="Graphik Light"/>
          <a:ea typeface="Graphik Light"/>
          <a:cs typeface="Graphik Light"/>
          <a:sym typeface="Graphik Light"/>
        </a:defRPr>
      </a:lvl5pPr>
      <a:lvl6pPr marL="0" marR="0" indent="0" algn="l" defTabSz="914400" rtl="0" latinLnBrk="0">
        <a:lnSpc>
          <a:spcPct val="90000"/>
        </a:lnSpc>
        <a:spcBef>
          <a:spcPts val="0"/>
        </a:spcBef>
        <a:spcAft>
          <a:spcPts val="0"/>
        </a:spcAft>
        <a:buClrTx/>
        <a:buSzTx/>
        <a:buFontTx/>
        <a:buNone/>
        <a:tabLst/>
        <a:defRPr sz="4300" b="0" i="0" u="none" strike="noStrike" cap="none" spc="0" baseline="0">
          <a:solidFill>
            <a:srgbClr val="000000"/>
          </a:solidFill>
          <a:uFillTx/>
          <a:latin typeface="Graphik Light"/>
          <a:ea typeface="Graphik Light"/>
          <a:cs typeface="Graphik Light"/>
          <a:sym typeface="Graphik Light"/>
        </a:defRPr>
      </a:lvl6pPr>
      <a:lvl7pPr marL="0" marR="0" indent="0" algn="l" defTabSz="914400" rtl="0" latinLnBrk="0">
        <a:lnSpc>
          <a:spcPct val="90000"/>
        </a:lnSpc>
        <a:spcBef>
          <a:spcPts val="0"/>
        </a:spcBef>
        <a:spcAft>
          <a:spcPts val="0"/>
        </a:spcAft>
        <a:buClrTx/>
        <a:buSzTx/>
        <a:buFontTx/>
        <a:buNone/>
        <a:tabLst/>
        <a:defRPr sz="4300" b="0" i="0" u="none" strike="noStrike" cap="none" spc="0" baseline="0">
          <a:solidFill>
            <a:srgbClr val="000000"/>
          </a:solidFill>
          <a:uFillTx/>
          <a:latin typeface="Graphik Light"/>
          <a:ea typeface="Graphik Light"/>
          <a:cs typeface="Graphik Light"/>
          <a:sym typeface="Graphik Light"/>
        </a:defRPr>
      </a:lvl7pPr>
      <a:lvl8pPr marL="0" marR="0" indent="0" algn="l" defTabSz="914400" rtl="0" latinLnBrk="0">
        <a:lnSpc>
          <a:spcPct val="90000"/>
        </a:lnSpc>
        <a:spcBef>
          <a:spcPts val="0"/>
        </a:spcBef>
        <a:spcAft>
          <a:spcPts val="0"/>
        </a:spcAft>
        <a:buClrTx/>
        <a:buSzTx/>
        <a:buFontTx/>
        <a:buNone/>
        <a:tabLst/>
        <a:defRPr sz="4300" b="0" i="0" u="none" strike="noStrike" cap="none" spc="0" baseline="0">
          <a:solidFill>
            <a:srgbClr val="000000"/>
          </a:solidFill>
          <a:uFillTx/>
          <a:latin typeface="Graphik Light"/>
          <a:ea typeface="Graphik Light"/>
          <a:cs typeface="Graphik Light"/>
          <a:sym typeface="Graphik Light"/>
        </a:defRPr>
      </a:lvl8pPr>
      <a:lvl9pPr marL="0" marR="0" indent="0" algn="l" defTabSz="914400" rtl="0" latinLnBrk="0">
        <a:lnSpc>
          <a:spcPct val="90000"/>
        </a:lnSpc>
        <a:spcBef>
          <a:spcPts val="0"/>
        </a:spcBef>
        <a:spcAft>
          <a:spcPts val="0"/>
        </a:spcAft>
        <a:buClrTx/>
        <a:buSzTx/>
        <a:buFontTx/>
        <a:buNone/>
        <a:tabLst/>
        <a:defRPr sz="4300" b="0" i="0" u="none" strike="noStrike" cap="none" spc="0" baseline="0">
          <a:solidFill>
            <a:srgbClr val="000000"/>
          </a:solidFill>
          <a:uFillTx/>
          <a:latin typeface="Graphik Light"/>
          <a:ea typeface="Graphik Light"/>
          <a:cs typeface="Graphik Light"/>
          <a:sym typeface="Graphik Light"/>
        </a:defRPr>
      </a:lvl9pPr>
    </p:titleStyle>
    <p:bodyStyle>
      <a:lvl1pPr marL="204107" marR="0" indent="-204107" algn="l" defTabSz="914400" rtl="0" latinLnBrk="0">
        <a:lnSpc>
          <a:spcPct val="90000"/>
        </a:lnSpc>
        <a:spcBef>
          <a:spcPts val="1000"/>
        </a:spcBef>
        <a:spcAft>
          <a:spcPts val="0"/>
        </a:spcAft>
        <a:buClrTx/>
        <a:buSzPct val="100000"/>
        <a:buFont typeface="Arial"/>
        <a:buChar char="•"/>
        <a:tabLst/>
        <a:defRPr sz="2500" b="0" i="0" u="none" strike="noStrike" cap="none" spc="0" baseline="0">
          <a:solidFill>
            <a:srgbClr val="000000"/>
          </a:solidFill>
          <a:uFillTx/>
          <a:latin typeface="Graphik"/>
          <a:ea typeface="Graphik"/>
          <a:cs typeface="Graphik"/>
          <a:sym typeface="Graphik"/>
        </a:defRPr>
      </a:lvl1pPr>
      <a:lvl2pPr marL="695325" marR="0" indent="-238125" algn="l" defTabSz="914400" rtl="0" latinLnBrk="0">
        <a:lnSpc>
          <a:spcPct val="90000"/>
        </a:lnSpc>
        <a:spcBef>
          <a:spcPts val="1000"/>
        </a:spcBef>
        <a:spcAft>
          <a:spcPts val="0"/>
        </a:spcAft>
        <a:buClrTx/>
        <a:buSzPct val="100000"/>
        <a:buFont typeface="Arial"/>
        <a:buChar char="•"/>
        <a:tabLst/>
        <a:defRPr sz="2500" b="0" i="0" u="none" strike="noStrike" cap="none" spc="0" baseline="0">
          <a:solidFill>
            <a:srgbClr val="000000"/>
          </a:solidFill>
          <a:uFillTx/>
          <a:latin typeface="Graphik"/>
          <a:ea typeface="Graphik"/>
          <a:cs typeface="Graphik"/>
          <a:sym typeface="Graphik"/>
        </a:defRPr>
      </a:lvl2pPr>
      <a:lvl3pPr marL="1200150" marR="0" indent="-285750" algn="l" defTabSz="914400" rtl="0" latinLnBrk="0">
        <a:lnSpc>
          <a:spcPct val="90000"/>
        </a:lnSpc>
        <a:spcBef>
          <a:spcPts val="1000"/>
        </a:spcBef>
        <a:spcAft>
          <a:spcPts val="0"/>
        </a:spcAft>
        <a:buClrTx/>
        <a:buSzPct val="100000"/>
        <a:buFont typeface="Arial"/>
        <a:buChar char="•"/>
        <a:tabLst/>
        <a:defRPr sz="2500" b="0" i="0" u="none" strike="noStrike" cap="none" spc="0" baseline="0">
          <a:solidFill>
            <a:srgbClr val="000000"/>
          </a:solidFill>
          <a:uFillTx/>
          <a:latin typeface="Graphik"/>
          <a:ea typeface="Graphik"/>
          <a:cs typeface="Graphik"/>
          <a:sym typeface="Graphik"/>
        </a:defRPr>
      </a:lvl3pPr>
      <a:lvl4pPr marL="1689100" marR="0" indent="-317500" algn="l" defTabSz="914400" rtl="0" latinLnBrk="0">
        <a:lnSpc>
          <a:spcPct val="90000"/>
        </a:lnSpc>
        <a:spcBef>
          <a:spcPts val="1000"/>
        </a:spcBef>
        <a:spcAft>
          <a:spcPts val="0"/>
        </a:spcAft>
        <a:buClrTx/>
        <a:buSzPct val="100000"/>
        <a:buFont typeface="Arial"/>
        <a:buChar char="•"/>
        <a:tabLst/>
        <a:defRPr sz="2500" b="0" i="0" u="none" strike="noStrike" cap="none" spc="0" baseline="0">
          <a:solidFill>
            <a:srgbClr val="000000"/>
          </a:solidFill>
          <a:uFillTx/>
          <a:latin typeface="Graphik"/>
          <a:ea typeface="Graphik"/>
          <a:cs typeface="Graphik"/>
          <a:sym typeface="Graphik"/>
        </a:defRPr>
      </a:lvl4pPr>
      <a:lvl5pPr marL="2146300" marR="0" indent="-317500" algn="l" defTabSz="914400" rtl="0" latinLnBrk="0">
        <a:lnSpc>
          <a:spcPct val="90000"/>
        </a:lnSpc>
        <a:spcBef>
          <a:spcPts val="1000"/>
        </a:spcBef>
        <a:spcAft>
          <a:spcPts val="0"/>
        </a:spcAft>
        <a:buClrTx/>
        <a:buSzPct val="100000"/>
        <a:buFont typeface="Arial"/>
        <a:buChar char="•"/>
        <a:tabLst/>
        <a:defRPr sz="2500" b="0" i="0" u="none" strike="noStrike" cap="none" spc="0" baseline="0">
          <a:solidFill>
            <a:srgbClr val="000000"/>
          </a:solidFill>
          <a:uFillTx/>
          <a:latin typeface="Graphik"/>
          <a:ea typeface="Graphik"/>
          <a:cs typeface="Graphik"/>
          <a:sym typeface="Graphik"/>
        </a:defRPr>
      </a:lvl5pPr>
      <a:lvl6pPr marL="2603500" marR="0" indent="-317500" algn="l" defTabSz="914400" rtl="0" latinLnBrk="0">
        <a:lnSpc>
          <a:spcPct val="90000"/>
        </a:lnSpc>
        <a:spcBef>
          <a:spcPts val="1000"/>
        </a:spcBef>
        <a:spcAft>
          <a:spcPts val="0"/>
        </a:spcAft>
        <a:buClrTx/>
        <a:buSzPct val="100000"/>
        <a:buFont typeface="Arial"/>
        <a:buChar char="•"/>
        <a:tabLst/>
        <a:defRPr sz="2500" b="0" i="0" u="none" strike="noStrike" cap="none" spc="0" baseline="0">
          <a:solidFill>
            <a:srgbClr val="000000"/>
          </a:solidFill>
          <a:uFillTx/>
          <a:latin typeface="Graphik"/>
          <a:ea typeface="Graphik"/>
          <a:cs typeface="Graphik"/>
          <a:sym typeface="Graphik"/>
        </a:defRPr>
      </a:lvl6pPr>
      <a:lvl7pPr marL="3060700" marR="0" indent="-317500" algn="l" defTabSz="914400" rtl="0" latinLnBrk="0">
        <a:lnSpc>
          <a:spcPct val="90000"/>
        </a:lnSpc>
        <a:spcBef>
          <a:spcPts val="1000"/>
        </a:spcBef>
        <a:spcAft>
          <a:spcPts val="0"/>
        </a:spcAft>
        <a:buClrTx/>
        <a:buSzPct val="100000"/>
        <a:buFont typeface="Arial"/>
        <a:buChar char="•"/>
        <a:tabLst/>
        <a:defRPr sz="2500" b="0" i="0" u="none" strike="noStrike" cap="none" spc="0" baseline="0">
          <a:solidFill>
            <a:srgbClr val="000000"/>
          </a:solidFill>
          <a:uFillTx/>
          <a:latin typeface="Graphik"/>
          <a:ea typeface="Graphik"/>
          <a:cs typeface="Graphik"/>
          <a:sym typeface="Graphik"/>
        </a:defRPr>
      </a:lvl7pPr>
      <a:lvl8pPr marL="3517900" marR="0" indent="-317500" algn="l" defTabSz="914400" rtl="0" latinLnBrk="0">
        <a:lnSpc>
          <a:spcPct val="90000"/>
        </a:lnSpc>
        <a:spcBef>
          <a:spcPts val="1000"/>
        </a:spcBef>
        <a:spcAft>
          <a:spcPts val="0"/>
        </a:spcAft>
        <a:buClrTx/>
        <a:buSzPct val="100000"/>
        <a:buFont typeface="Arial"/>
        <a:buChar char="•"/>
        <a:tabLst/>
        <a:defRPr sz="2500" b="0" i="0" u="none" strike="noStrike" cap="none" spc="0" baseline="0">
          <a:solidFill>
            <a:srgbClr val="000000"/>
          </a:solidFill>
          <a:uFillTx/>
          <a:latin typeface="Graphik"/>
          <a:ea typeface="Graphik"/>
          <a:cs typeface="Graphik"/>
          <a:sym typeface="Graphik"/>
        </a:defRPr>
      </a:lvl8pPr>
      <a:lvl9pPr marL="3975100" marR="0" indent="-317500" algn="l" defTabSz="914400" rtl="0" latinLnBrk="0">
        <a:lnSpc>
          <a:spcPct val="90000"/>
        </a:lnSpc>
        <a:spcBef>
          <a:spcPts val="1000"/>
        </a:spcBef>
        <a:spcAft>
          <a:spcPts val="0"/>
        </a:spcAft>
        <a:buClrTx/>
        <a:buSzPct val="100000"/>
        <a:buFont typeface="Arial"/>
        <a:buChar char="•"/>
        <a:tabLst/>
        <a:defRPr sz="2500" b="0" i="0" u="none" strike="noStrike" cap="none" spc="0" baseline="0">
          <a:solidFill>
            <a:srgbClr val="000000"/>
          </a:solidFill>
          <a:uFillTx/>
          <a:latin typeface="Graphik"/>
          <a:ea typeface="Graphik"/>
          <a:cs typeface="Graphik"/>
          <a:sym typeface="Graphik"/>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560036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rgbClr val="6DCFF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406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406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406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406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40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7.mp3"/><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audio" Target="../media/media7.mp3"/><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hyperlink" Target="https://cmnalberta.com/"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405DF-F2FE-4991-A92D-D2D1730D67D0}"/>
              </a:ext>
            </a:extLst>
          </p:cNvPr>
          <p:cNvSpPr>
            <a:spLocks noGrp="1"/>
          </p:cNvSpPr>
          <p:nvPr>
            <p:ph type="ctrTitle"/>
          </p:nvPr>
        </p:nvSpPr>
        <p:spPr>
          <a:xfrm>
            <a:off x="1874379" y="3838438"/>
            <a:ext cx="8571431" cy="2596546"/>
          </a:xfrm>
        </p:spPr>
        <p:txBody>
          <a:bodyPr>
            <a:normAutofit fontScale="90000"/>
          </a:bodyPr>
          <a:lstStyle/>
          <a:p>
            <a:pPr algn="ctr"/>
            <a:br>
              <a:rPr lang="en-US" sz="3600" b="1" dirty="0">
                <a:solidFill>
                  <a:srgbClr val="0E406A"/>
                </a:solidFill>
              </a:rPr>
            </a:br>
            <a:br>
              <a:rPr lang="en-US" sz="3600" b="1" dirty="0">
                <a:solidFill>
                  <a:srgbClr val="0E406A"/>
                </a:solidFill>
              </a:rPr>
            </a:br>
            <a:br>
              <a:rPr lang="en-CA" b="1" dirty="0">
                <a:solidFill>
                  <a:srgbClr val="0E406A"/>
                </a:solidFill>
              </a:rPr>
            </a:br>
            <a:r>
              <a:rPr lang="en-CA" sz="4400" b="1" dirty="0">
                <a:solidFill>
                  <a:srgbClr val="0E406A"/>
                </a:solidFill>
              </a:rPr>
              <a:t>CMN Collab Forum:  </a:t>
            </a:r>
            <a:r>
              <a:rPr lang="en-US" sz="4400" b="1" dirty="0">
                <a:solidFill>
                  <a:srgbClr val="0E406A"/>
                </a:solidFill>
              </a:rPr>
              <a:t>Gender &amp; Chronic Pain – Women’s Experiences Through an Intersectional Lens</a:t>
            </a:r>
            <a:br>
              <a:rPr lang="en-US" b="1" dirty="0">
                <a:solidFill>
                  <a:srgbClr val="0E406A"/>
                </a:solidFill>
              </a:rPr>
            </a:br>
            <a:r>
              <a:rPr lang="en-CA" sz="2700" b="1" dirty="0">
                <a:solidFill>
                  <a:srgbClr val="0E406A"/>
                </a:solidFill>
              </a:rPr>
              <a:t>Hosted by: Dr. Cathy Scrimshaw</a:t>
            </a:r>
            <a:br>
              <a:rPr lang="en-CA" sz="2700" b="1" dirty="0">
                <a:solidFill>
                  <a:srgbClr val="0E406A"/>
                </a:solidFill>
              </a:rPr>
            </a:br>
            <a:r>
              <a:rPr lang="en-CA" sz="2700" b="1" dirty="0">
                <a:solidFill>
                  <a:srgbClr val="0E406A"/>
                </a:solidFill>
              </a:rPr>
              <a:t>Speaker: Dr. Fiona Webster</a:t>
            </a:r>
            <a:br>
              <a:rPr lang="en-CA" sz="3600" b="1" dirty="0">
                <a:solidFill>
                  <a:srgbClr val="0E406A"/>
                </a:solidFill>
              </a:rPr>
            </a:br>
            <a:r>
              <a:rPr lang="en-CA" sz="2200" b="1" dirty="0">
                <a:solidFill>
                  <a:srgbClr val="0E406A"/>
                </a:solidFill>
              </a:rPr>
              <a:t>May 26, 2022</a:t>
            </a:r>
          </a:p>
        </p:txBody>
      </p:sp>
    </p:spTree>
    <p:extLst>
      <p:ext uri="{BB962C8B-B14F-4D97-AF65-F5344CB8AC3E}">
        <p14:creationId xmlns:p14="http://schemas.microsoft.com/office/powerpoint/2010/main" val="3308609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watercolour-purple.png" descr="watercolour-purple.png"/>
          <p:cNvPicPr>
            <a:picLocks/>
          </p:cNvPicPr>
          <p:nvPr/>
        </p:nvPicPr>
        <p:blipFill>
          <a:blip r:embed="rId3"/>
          <a:srcRect t="35050" r="9592" b="24354"/>
          <a:stretch>
            <a:fillRect/>
          </a:stretch>
        </p:blipFill>
        <p:spPr>
          <a:xfrm>
            <a:off x="0" y="1898862"/>
            <a:ext cx="12192000" cy="2591752"/>
          </a:xfrm>
          <a:prstGeom prst="rect">
            <a:avLst/>
          </a:prstGeom>
          <a:ln w="12700">
            <a:miter lim="400000"/>
          </a:ln>
        </p:spPr>
      </p:pic>
      <p:sp>
        <p:nvSpPr>
          <p:cNvPr id="203" name="Content Placeholder 2"/>
          <p:cNvSpPr txBox="1">
            <a:spLocks noGrp="1"/>
          </p:cNvSpPr>
          <p:nvPr>
            <p:ph type="body" sz="half" idx="1"/>
          </p:nvPr>
        </p:nvSpPr>
        <p:spPr>
          <a:xfrm>
            <a:off x="791572" y="2030385"/>
            <a:ext cx="10562228" cy="2328706"/>
          </a:xfrm>
          <a:prstGeom prst="rect">
            <a:avLst/>
          </a:prstGeom>
        </p:spPr>
        <p:txBody>
          <a:bodyPr>
            <a:normAutofit/>
          </a:bodyPr>
          <a:lstStyle>
            <a:lvl1pPr marL="0" indent="0" defTabSz="813816">
              <a:spcBef>
                <a:spcPts val="800"/>
              </a:spcBef>
              <a:buSzTx/>
              <a:buNone/>
              <a:defRPr sz="2314">
                <a:latin typeface="Graphik Medium"/>
                <a:ea typeface="Graphik Medium"/>
                <a:cs typeface="Graphik Medium"/>
                <a:sym typeface="Graphik Medium"/>
              </a:defRPr>
            </a:lvl1pPr>
          </a:lstStyle>
          <a:p>
            <a:r>
              <a:rPr lang="en-CA" sz="3600" dirty="0">
                <a:solidFill>
                  <a:srgbClr val="7030A0"/>
                </a:solidFill>
              </a:rPr>
              <a:t>My positionality</a:t>
            </a:r>
          </a:p>
          <a:p>
            <a:endParaRPr lang="en-CA" sz="3600" dirty="0">
              <a:solidFill>
                <a:srgbClr val="7030A0"/>
              </a:solidFill>
            </a:endParaRPr>
          </a:p>
        </p:txBody>
      </p:sp>
      <p:sp>
        <p:nvSpPr>
          <p:cNvPr id="204" name="Content Placeholder 3"/>
          <p:cNvSpPr txBox="1"/>
          <p:nvPr/>
        </p:nvSpPr>
        <p:spPr>
          <a:xfrm>
            <a:off x="6554562" y="3663262"/>
            <a:ext cx="5362863" cy="24082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905255">
              <a:spcBef>
                <a:spcPts val="900"/>
              </a:spcBef>
              <a:defRPr sz="1584"/>
            </a:lvl1pPr>
          </a:lstStyle>
          <a:p>
            <a:endParaRPr dirty="0"/>
          </a:p>
        </p:txBody>
      </p:sp>
      <p:grpSp>
        <p:nvGrpSpPr>
          <p:cNvPr id="207" name="Group"/>
          <p:cNvGrpSpPr/>
          <p:nvPr/>
        </p:nvGrpSpPr>
        <p:grpSpPr>
          <a:xfrm>
            <a:off x="10467334" y="6139767"/>
            <a:ext cx="1822942" cy="451867"/>
            <a:chOff x="0" y="0"/>
            <a:chExt cx="1822941" cy="451866"/>
          </a:xfrm>
        </p:grpSpPr>
        <p:pic>
          <p:nvPicPr>
            <p:cNvPr id="205" name="Group" descr="Group"/>
            <p:cNvPicPr>
              <a:picLocks noChangeAspect="1"/>
            </p:cNvPicPr>
            <p:nvPr/>
          </p:nvPicPr>
          <p:blipFill>
            <a:blip r:embed="rId4">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206" name="@FionaWebster1…"/>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extLst>
      <p:ext uri="{BB962C8B-B14F-4D97-AF65-F5344CB8AC3E}">
        <p14:creationId xmlns:p14="http://schemas.microsoft.com/office/powerpoint/2010/main" val="121268688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Oval"/>
          <p:cNvSpPr/>
          <p:nvPr/>
        </p:nvSpPr>
        <p:spPr>
          <a:xfrm>
            <a:off x="3858240" y="1750080"/>
            <a:ext cx="4482472" cy="4583137"/>
          </a:xfrm>
          <a:prstGeom prst="ellipse">
            <a:avLst/>
          </a:prstGeom>
          <a:solidFill>
            <a:srgbClr val="4A287E">
              <a:alpha val="1118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spcBef>
                <a:spcPts val="0"/>
              </a:spcBef>
              <a:defRPr sz="1800" i="0">
                <a:latin typeface="+mn-lt"/>
                <a:ea typeface="+mn-ea"/>
                <a:cs typeface="+mn-cs"/>
                <a:sym typeface="Calibri"/>
              </a:defRPr>
            </a:pPr>
            <a:endParaRPr/>
          </a:p>
        </p:txBody>
      </p:sp>
      <p:sp>
        <p:nvSpPr>
          <p:cNvPr id="113" name="Oval"/>
          <p:cNvSpPr/>
          <p:nvPr/>
        </p:nvSpPr>
        <p:spPr>
          <a:xfrm>
            <a:off x="393406" y="1651000"/>
            <a:ext cx="4856405" cy="4583137"/>
          </a:xfrm>
          <a:prstGeom prst="ellipse">
            <a:avLst/>
          </a:prstGeom>
          <a:solidFill>
            <a:srgbClr val="4A287E">
              <a:alpha val="11180"/>
            </a:srgbClr>
          </a:solidFill>
          <a:ln w="12700">
            <a:miter lim="400000"/>
          </a:ln>
        </p:spPr>
        <p:txBody>
          <a:bodyPr lIns="45719" rIns="45719" anchor="ctr"/>
          <a:lstStyle/>
          <a:p>
            <a:pPr>
              <a:spcBef>
                <a:spcPts val="0"/>
              </a:spcBef>
              <a:defRPr sz="1800" i="0">
                <a:latin typeface="+mn-lt"/>
                <a:ea typeface="+mn-ea"/>
                <a:cs typeface="+mn-cs"/>
                <a:sym typeface="Calibri"/>
              </a:defRPr>
            </a:pPr>
            <a:endParaRPr/>
          </a:p>
        </p:txBody>
      </p:sp>
      <p:sp>
        <p:nvSpPr>
          <p:cNvPr id="114" name="Title 1"/>
          <p:cNvSpPr txBox="1">
            <a:spLocks noGrp="1"/>
          </p:cNvSpPr>
          <p:nvPr>
            <p:ph type="title"/>
          </p:nvPr>
        </p:nvSpPr>
        <p:spPr>
          <a:xfrm>
            <a:off x="839787" y="327025"/>
            <a:ext cx="10515601" cy="1325563"/>
          </a:xfrm>
          <a:prstGeom prst="rect">
            <a:avLst/>
          </a:prstGeom>
        </p:spPr>
        <p:txBody>
          <a:bodyPr/>
          <a:lstStyle/>
          <a:p>
            <a:r>
              <a:rPr dirty="0"/>
              <a:t>Sex and Gender</a:t>
            </a:r>
          </a:p>
        </p:txBody>
      </p:sp>
      <p:sp>
        <p:nvSpPr>
          <p:cNvPr id="115" name="Text Placeholder 3"/>
          <p:cNvSpPr txBox="1">
            <a:spLocks noGrp="1"/>
          </p:cNvSpPr>
          <p:nvPr>
            <p:ph type="body" sz="quarter" idx="1"/>
          </p:nvPr>
        </p:nvSpPr>
        <p:spPr>
          <a:xfrm>
            <a:off x="-1018663" y="2363863"/>
            <a:ext cx="7485247" cy="823913"/>
          </a:xfrm>
          <a:prstGeom prst="rect">
            <a:avLst/>
          </a:prstGeom>
        </p:spPr>
        <p:txBody>
          <a:bodyPr anchor="t"/>
          <a:lstStyle>
            <a:lvl1pPr algn="ctr">
              <a:spcBef>
                <a:spcPts val="0"/>
              </a:spcBef>
              <a:defRPr sz="2100" b="0" cap="all" spc="231">
                <a:latin typeface="Graphik"/>
                <a:ea typeface="Graphik"/>
                <a:cs typeface="Graphik"/>
                <a:sym typeface="Graphik"/>
              </a:defRPr>
            </a:lvl1pPr>
          </a:lstStyle>
          <a:p>
            <a:r>
              <a:rPr b="1" dirty="0"/>
              <a:t>Sex</a:t>
            </a:r>
          </a:p>
        </p:txBody>
      </p:sp>
      <p:sp>
        <p:nvSpPr>
          <p:cNvPr id="116" name="Content Placeholder 4"/>
          <p:cNvSpPr txBox="1"/>
          <p:nvPr/>
        </p:nvSpPr>
        <p:spPr>
          <a:xfrm>
            <a:off x="393406" y="3035716"/>
            <a:ext cx="4883943" cy="2352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defTabSz="841247">
              <a:lnSpc>
                <a:spcPct val="90000"/>
              </a:lnSpc>
              <a:spcBef>
                <a:spcPts val="900"/>
              </a:spcBef>
              <a:defRPr sz="2300" i="0"/>
            </a:pPr>
            <a:r>
              <a:rPr sz="3588" dirty="0">
                <a:latin typeface="Graphik Semibold"/>
                <a:ea typeface="Graphik Semibold"/>
                <a:cs typeface="Graphik Semibold"/>
                <a:sym typeface="Graphik Semibold"/>
              </a:rPr>
              <a:t>biological </a:t>
            </a:r>
            <a:endParaRPr lang="en-CA" sz="3588" dirty="0">
              <a:latin typeface="Graphik Semibold"/>
              <a:ea typeface="Graphik Semibold"/>
              <a:cs typeface="Graphik Semibold"/>
              <a:sym typeface="Graphik Semibold"/>
            </a:endParaRPr>
          </a:p>
          <a:p>
            <a:pPr algn="ctr" defTabSz="841247">
              <a:lnSpc>
                <a:spcPct val="90000"/>
              </a:lnSpc>
              <a:spcBef>
                <a:spcPts val="900"/>
              </a:spcBef>
              <a:defRPr sz="2300" i="0"/>
            </a:pPr>
            <a:r>
              <a:rPr lang="en-CA" sz="3588" dirty="0">
                <a:latin typeface="Graphik Semibold"/>
                <a:ea typeface="Graphik Semibold"/>
                <a:cs typeface="Graphik Semibold"/>
                <a:sym typeface="Graphik Semibold"/>
              </a:rPr>
              <a:t>construct</a:t>
            </a:r>
            <a:r>
              <a:rPr sz="3588" dirty="0">
                <a:latin typeface="Graphik Semibold"/>
                <a:ea typeface="Graphik Semibold"/>
                <a:cs typeface="Graphik Semibold"/>
                <a:sym typeface="Graphik Semibold"/>
              </a:rPr>
              <a:t> </a:t>
            </a:r>
          </a:p>
          <a:p>
            <a:pPr algn="ctr" defTabSz="841247">
              <a:lnSpc>
                <a:spcPct val="90000"/>
              </a:lnSpc>
              <a:spcBef>
                <a:spcPts val="900"/>
              </a:spcBef>
              <a:defRPr sz="2300" i="0"/>
            </a:pPr>
            <a:r>
              <a:rPr dirty="0"/>
              <a:t>(chromosomes, sex organs, hormones, etc.)</a:t>
            </a:r>
          </a:p>
        </p:txBody>
      </p:sp>
      <p:sp>
        <p:nvSpPr>
          <p:cNvPr id="117" name="Text Placeholder 5"/>
          <p:cNvSpPr>
            <a:spLocks noGrp="1"/>
          </p:cNvSpPr>
          <p:nvPr>
            <p:ph type="body" idx="21"/>
          </p:nvPr>
        </p:nvSpPr>
        <p:spPr>
          <a:xfrm>
            <a:off x="2169042" y="2363863"/>
            <a:ext cx="8126004" cy="8239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marL="0" indent="0" algn="ctr">
              <a:spcBef>
                <a:spcPts val="0"/>
              </a:spcBef>
              <a:buSzTx/>
              <a:buFontTx/>
              <a:buNone/>
              <a:defRPr sz="2100" cap="all" spc="231"/>
            </a:lvl1pPr>
          </a:lstStyle>
          <a:p>
            <a:r>
              <a:rPr b="1" dirty="0"/>
              <a:t>Gender</a:t>
            </a:r>
          </a:p>
        </p:txBody>
      </p:sp>
      <p:sp>
        <p:nvSpPr>
          <p:cNvPr id="118" name="Content Placeholder 6"/>
          <p:cNvSpPr txBox="1"/>
          <p:nvPr/>
        </p:nvSpPr>
        <p:spPr>
          <a:xfrm>
            <a:off x="5050465" y="3021983"/>
            <a:ext cx="2502251" cy="34103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lnSpc>
                <a:spcPct val="80000"/>
              </a:lnSpc>
              <a:defRPr sz="2500" i="0"/>
            </a:pPr>
            <a:r>
              <a:rPr sz="3600" dirty="0">
                <a:latin typeface="Graphik Semibold"/>
                <a:ea typeface="Graphik Semibold"/>
                <a:cs typeface="Graphik Semibold"/>
                <a:sym typeface="Graphik Semibold"/>
              </a:rPr>
              <a:t>socially constructed </a:t>
            </a:r>
          </a:p>
          <a:p>
            <a:pPr algn="ctr">
              <a:lnSpc>
                <a:spcPct val="80000"/>
              </a:lnSpc>
              <a:defRPr sz="2500" i="0"/>
            </a:pPr>
            <a:r>
              <a:rPr sz="2300" dirty="0"/>
              <a:t>(social roles, identities, </a:t>
            </a:r>
            <a:r>
              <a:rPr sz="2300" dirty="0" err="1"/>
              <a:t>behaviours</a:t>
            </a:r>
            <a:r>
              <a:rPr sz="2300" dirty="0"/>
              <a:t>)</a:t>
            </a:r>
          </a:p>
        </p:txBody>
      </p:sp>
      <p:sp>
        <p:nvSpPr>
          <p:cNvPr id="13" name="Oval">
            <a:extLst>
              <a:ext uri="{FF2B5EF4-FFF2-40B4-BE49-F238E27FC236}">
                <a16:creationId xmlns:a16="http://schemas.microsoft.com/office/drawing/2014/main" id="{17906859-8B5B-4119-B45C-FCD1F654E41B}"/>
              </a:ext>
            </a:extLst>
          </p:cNvPr>
          <p:cNvSpPr/>
          <p:nvPr/>
        </p:nvSpPr>
        <p:spPr>
          <a:xfrm>
            <a:off x="7456827" y="1650999"/>
            <a:ext cx="4482472" cy="4583137"/>
          </a:xfrm>
          <a:prstGeom prst="ellipse">
            <a:avLst/>
          </a:prstGeom>
          <a:solidFill>
            <a:srgbClr val="4A287E">
              <a:alpha val="1118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spcBef>
                <a:spcPts val="0"/>
              </a:spcBef>
              <a:defRPr sz="1800" i="0">
                <a:latin typeface="+mn-lt"/>
                <a:ea typeface="+mn-ea"/>
                <a:cs typeface="+mn-cs"/>
                <a:sym typeface="Calibri"/>
              </a:defRPr>
            </a:pPr>
            <a:endParaRPr dirty="0"/>
          </a:p>
        </p:txBody>
      </p:sp>
      <p:sp>
        <p:nvSpPr>
          <p:cNvPr id="2" name="TextBox 1">
            <a:extLst>
              <a:ext uri="{FF2B5EF4-FFF2-40B4-BE49-F238E27FC236}">
                <a16:creationId xmlns:a16="http://schemas.microsoft.com/office/drawing/2014/main" id="{DBDBCCD7-9951-4A0A-9391-E52495CBB8B1}"/>
              </a:ext>
            </a:extLst>
          </p:cNvPr>
          <p:cNvSpPr txBox="1"/>
          <p:nvPr/>
        </p:nvSpPr>
        <p:spPr>
          <a:xfrm flipH="1">
            <a:off x="8714645" y="2198246"/>
            <a:ext cx="2749776" cy="29649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1000"/>
              </a:spcBef>
              <a:spcAft>
                <a:spcPts val="0"/>
              </a:spcAft>
              <a:buClrTx/>
              <a:buSzTx/>
              <a:buFontTx/>
              <a:buNone/>
              <a:tabLst/>
            </a:pPr>
            <a:r>
              <a:rPr kumimoji="0" lang="en-CA" sz="2100" b="1" i="0" u="none" strike="noStrike" cap="none" spc="0" normalizeH="0" baseline="0" dirty="0">
                <a:ln>
                  <a:noFill/>
                </a:ln>
                <a:effectLst/>
                <a:uFillTx/>
                <a:latin typeface="Graphik"/>
                <a:ea typeface="Graphik"/>
                <a:cs typeface="Graphik"/>
                <a:sym typeface="Graphik"/>
              </a:rPr>
              <a:t>GENDER NORMS</a:t>
            </a:r>
          </a:p>
          <a:p>
            <a:pPr marL="0" marR="0" indent="0" algn="l" defTabSz="914400" rtl="0" fontAlgn="auto" latinLnBrk="0" hangingPunct="0">
              <a:lnSpc>
                <a:spcPct val="100000"/>
              </a:lnSpc>
              <a:spcBef>
                <a:spcPts val="1000"/>
              </a:spcBef>
              <a:spcAft>
                <a:spcPts val="0"/>
              </a:spcAft>
              <a:buClrTx/>
              <a:buSzTx/>
              <a:buFontTx/>
              <a:buNone/>
              <a:tabLst/>
            </a:pPr>
            <a:endParaRPr lang="en-CA" sz="1400" i="0" dirty="0"/>
          </a:p>
          <a:p>
            <a:pPr marL="0" marR="0" indent="0" algn="l" defTabSz="914400" rtl="0" fontAlgn="auto" latinLnBrk="0" hangingPunct="0">
              <a:lnSpc>
                <a:spcPct val="100000"/>
              </a:lnSpc>
              <a:spcBef>
                <a:spcPts val="1000"/>
              </a:spcBef>
              <a:spcAft>
                <a:spcPts val="0"/>
              </a:spcAft>
              <a:buClrTx/>
              <a:buSzTx/>
              <a:buFontTx/>
              <a:buNone/>
              <a:tabLst/>
            </a:pPr>
            <a:r>
              <a:rPr lang="en-CA" sz="3600" i="0" dirty="0"/>
              <a:t>culture based</a:t>
            </a:r>
          </a:p>
          <a:p>
            <a:pPr marL="0" marR="0" indent="0" algn="l" defTabSz="914400" rtl="0" fontAlgn="auto" latinLnBrk="0" hangingPunct="0">
              <a:lnSpc>
                <a:spcPct val="100000"/>
              </a:lnSpc>
              <a:spcBef>
                <a:spcPts val="1000"/>
              </a:spcBef>
              <a:spcAft>
                <a:spcPts val="0"/>
              </a:spcAft>
              <a:buClrTx/>
              <a:buSzTx/>
              <a:buFontTx/>
              <a:buNone/>
              <a:tabLst/>
            </a:pPr>
            <a:r>
              <a:rPr lang="en-CA" sz="2400" i="0" dirty="0"/>
              <a:t> (express expectations, values)</a:t>
            </a:r>
          </a:p>
          <a:p>
            <a:pPr marL="0" marR="0" indent="0" algn="l" defTabSz="914400" rtl="0" fontAlgn="auto" latinLnBrk="0" hangingPunct="0">
              <a:lnSpc>
                <a:spcPct val="100000"/>
              </a:lnSpc>
              <a:spcBef>
                <a:spcPts val="1000"/>
              </a:spcBef>
              <a:spcAft>
                <a:spcPts val="0"/>
              </a:spcAft>
              <a:buClrTx/>
              <a:buSzTx/>
              <a:buFontTx/>
              <a:buNone/>
              <a:tabLst/>
            </a:pPr>
            <a:endParaRPr kumimoji="0" lang="en-CA" sz="2000" b="0" i="1" u="none" strike="noStrike" cap="none" spc="0" normalizeH="0" baseline="0" dirty="0">
              <a:ln>
                <a:noFill/>
              </a:ln>
              <a:solidFill>
                <a:srgbClr val="000000"/>
              </a:solidFill>
              <a:effectLst/>
              <a:uFillTx/>
              <a:latin typeface="Graphik"/>
              <a:ea typeface="Graphik"/>
              <a:cs typeface="Graphik"/>
              <a:sym typeface="Graphik"/>
            </a:endParaRPr>
          </a:p>
        </p:txBody>
      </p:sp>
      <p:grpSp>
        <p:nvGrpSpPr>
          <p:cNvPr id="14" name="Group">
            <a:extLst>
              <a:ext uri="{FF2B5EF4-FFF2-40B4-BE49-F238E27FC236}">
                <a16:creationId xmlns:a16="http://schemas.microsoft.com/office/drawing/2014/main" id="{BE31A289-A960-D732-DD54-BA205836F947}"/>
              </a:ext>
            </a:extLst>
          </p:cNvPr>
          <p:cNvGrpSpPr/>
          <p:nvPr/>
        </p:nvGrpSpPr>
        <p:grpSpPr>
          <a:xfrm>
            <a:off x="10467334" y="6139767"/>
            <a:ext cx="1822942" cy="451867"/>
            <a:chOff x="0" y="0"/>
            <a:chExt cx="1822941" cy="451866"/>
          </a:xfrm>
        </p:grpSpPr>
        <p:pic>
          <p:nvPicPr>
            <p:cNvPr id="15" name="Group" descr="Group">
              <a:extLst>
                <a:ext uri="{FF2B5EF4-FFF2-40B4-BE49-F238E27FC236}">
                  <a16:creationId xmlns:a16="http://schemas.microsoft.com/office/drawing/2014/main" id="{FB9B14F1-E5EB-B123-92ED-4ED170DC8472}"/>
                </a:ext>
              </a:extLst>
            </p:cNvPr>
            <p:cNvPicPr>
              <a:picLocks noChangeAspect="1"/>
            </p:cNvPicPr>
            <p:nvPr/>
          </p:nvPicPr>
          <p:blipFill>
            <a:blip r:embed="rId3">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16" name="@FionaWebster1…">
              <a:extLst>
                <a:ext uri="{FF2B5EF4-FFF2-40B4-BE49-F238E27FC236}">
                  <a16:creationId xmlns:a16="http://schemas.microsoft.com/office/drawing/2014/main" id="{87DCFAE8-369C-1AB2-8743-6CB9A0FE0D8A}"/>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80FB-3D8C-4C4B-96D1-B6BE135E5852}"/>
              </a:ext>
            </a:extLst>
          </p:cNvPr>
          <p:cNvSpPr>
            <a:spLocks noGrp="1"/>
          </p:cNvSpPr>
          <p:nvPr>
            <p:ph type="title"/>
          </p:nvPr>
        </p:nvSpPr>
        <p:spPr/>
        <p:txBody>
          <a:bodyPr/>
          <a:lstStyle/>
          <a:p>
            <a:r>
              <a:rPr lang="en-CA" dirty="0"/>
              <a:t>Gender norms</a:t>
            </a:r>
          </a:p>
        </p:txBody>
      </p:sp>
      <p:sp>
        <p:nvSpPr>
          <p:cNvPr id="3" name="Text Placeholder 2">
            <a:extLst>
              <a:ext uri="{FF2B5EF4-FFF2-40B4-BE49-F238E27FC236}">
                <a16:creationId xmlns:a16="http://schemas.microsoft.com/office/drawing/2014/main" id="{E1CC633A-C53B-4DD0-A68B-D9C6E4A78B22}"/>
              </a:ext>
            </a:extLst>
          </p:cNvPr>
          <p:cNvSpPr>
            <a:spLocks noGrp="1"/>
          </p:cNvSpPr>
          <p:nvPr>
            <p:ph type="body" idx="1"/>
          </p:nvPr>
        </p:nvSpPr>
        <p:spPr>
          <a:xfrm>
            <a:off x="838200" y="1541721"/>
            <a:ext cx="10515600" cy="4635242"/>
          </a:xfrm>
        </p:spPr>
        <p:txBody>
          <a:bodyPr>
            <a:normAutofit fontScale="85000" lnSpcReduction="20000"/>
          </a:bodyPr>
          <a:lstStyle/>
          <a:p>
            <a:r>
              <a:rPr lang="en-CA" sz="3500" dirty="0">
                <a:solidFill>
                  <a:srgbClr val="7030A0"/>
                </a:solidFill>
              </a:rPr>
              <a:t>Reproduce social beliefs </a:t>
            </a:r>
            <a:r>
              <a:rPr lang="en-CA" sz="3500" dirty="0"/>
              <a:t>such as the idea that men are inherently superior to women</a:t>
            </a:r>
          </a:p>
          <a:p>
            <a:r>
              <a:rPr lang="en-CA" sz="3500" dirty="0">
                <a:solidFill>
                  <a:srgbClr val="7030A0"/>
                </a:solidFill>
              </a:rPr>
              <a:t>For example, so-called masculine traits </a:t>
            </a:r>
            <a:r>
              <a:rPr lang="en-CA" sz="3500" dirty="0"/>
              <a:t>often more highly valued (independence, strength, etc.)</a:t>
            </a:r>
          </a:p>
          <a:p>
            <a:r>
              <a:rPr lang="en-CA" sz="3500" dirty="0"/>
              <a:t>Research shows that </a:t>
            </a:r>
            <a:r>
              <a:rPr lang="en-CA" sz="3500" dirty="0">
                <a:solidFill>
                  <a:srgbClr val="7030A0"/>
                </a:solidFill>
              </a:rPr>
              <a:t>these biases are evident in all health care</a:t>
            </a:r>
            <a:r>
              <a:rPr lang="en-CA" sz="3500" dirty="0"/>
              <a:t>, but especially in chronic pain </a:t>
            </a:r>
          </a:p>
          <a:p>
            <a:endParaRPr lang="en-CA" dirty="0"/>
          </a:p>
          <a:p>
            <a:endParaRPr lang="en-CA" dirty="0"/>
          </a:p>
          <a:p>
            <a:endParaRPr lang="en-CA" dirty="0"/>
          </a:p>
          <a:p>
            <a:r>
              <a:rPr lang="en-CA" b="0" i="0" dirty="0" err="1">
                <a:solidFill>
                  <a:srgbClr val="212121"/>
                </a:solidFill>
                <a:effectLst/>
                <a:latin typeface="BlinkMacSystemFont"/>
              </a:rPr>
              <a:t>Samulowitz</a:t>
            </a:r>
            <a:r>
              <a:rPr lang="en-CA" b="0" i="0" dirty="0">
                <a:solidFill>
                  <a:srgbClr val="212121"/>
                </a:solidFill>
                <a:effectLst/>
                <a:latin typeface="BlinkMacSystemFont"/>
              </a:rPr>
              <a:t> A, </a:t>
            </a:r>
            <a:r>
              <a:rPr lang="en-CA" b="0" i="0" dirty="0" err="1">
                <a:solidFill>
                  <a:srgbClr val="212121"/>
                </a:solidFill>
                <a:effectLst/>
                <a:latin typeface="BlinkMacSystemFont"/>
              </a:rPr>
              <a:t>Gremyr</a:t>
            </a:r>
            <a:r>
              <a:rPr lang="en-CA" b="0" i="0" dirty="0">
                <a:solidFill>
                  <a:srgbClr val="212121"/>
                </a:solidFill>
                <a:effectLst/>
                <a:latin typeface="BlinkMacSystemFont"/>
              </a:rPr>
              <a:t> I, Eriksson E, </a:t>
            </a:r>
            <a:r>
              <a:rPr lang="en-CA" b="0" i="0" dirty="0" err="1">
                <a:solidFill>
                  <a:srgbClr val="212121"/>
                </a:solidFill>
                <a:effectLst/>
                <a:latin typeface="BlinkMacSystemFont"/>
              </a:rPr>
              <a:t>Hensing</a:t>
            </a:r>
            <a:r>
              <a:rPr lang="en-CA" b="0" i="0" dirty="0">
                <a:solidFill>
                  <a:srgbClr val="212121"/>
                </a:solidFill>
                <a:effectLst/>
                <a:latin typeface="BlinkMacSystemFont"/>
              </a:rPr>
              <a:t> G. "Brave Men" and "Emotional Women": A Theory-Guided Literature Review on Gender Bias in Health Care and Gendered Norms towards Patients with Chronic Pain. Pain Res </a:t>
            </a:r>
            <a:r>
              <a:rPr lang="en-CA" b="0" i="0" dirty="0" err="1">
                <a:solidFill>
                  <a:srgbClr val="212121"/>
                </a:solidFill>
                <a:effectLst/>
                <a:latin typeface="BlinkMacSystemFont"/>
              </a:rPr>
              <a:t>Manag</a:t>
            </a:r>
            <a:r>
              <a:rPr lang="en-CA" b="0" i="0" dirty="0">
                <a:solidFill>
                  <a:srgbClr val="212121"/>
                </a:solidFill>
                <a:effectLst/>
                <a:latin typeface="BlinkMacSystemFont"/>
              </a:rPr>
              <a:t>. 2018 Feb 25;2018:6358624. </a:t>
            </a:r>
            <a:r>
              <a:rPr lang="en-CA" b="0" i="0" dirty="0" err="1">
                <a:solidFill>
                  <a:srgbClr val="212121"/>
                </a:solidFill>
                <a:effectLst/>
                <a:latin typeface="BlinkMacSystemFont"/>
              </a:rPr>
              <a:t>doi</a:t>
            </a:r>
            <a:r>
              <a:rPr lang="en-CA" b="0" i="0" dirty="0">
                <a:solidFill>
                  <a:srgbClr val="212121"/>
                </a:solidFill>
                <a:effectLst/>
                <a:latin typeface="BlinkMacSystemFont"/>
              </a:rPr>
              <a:t>: 10.1155/2018/6358624. PMID: 29682130; PMCID: PMC5845507.</a:t>
            </a:r>
            <a:endParaRPr lang="en-CA" dirty="0"/>
          </a:p>
        </p:txBody>
      </p:sp>
      <p:grpSp>
        <p:nvGrpSpPr>
          <p:cNvPr id="7" name="Group">
            <a:extLst>
              <a:ext uri="{FF2B5EF4-FFF2-40B4-BE49-F238E27FC236}">
                <a16:creationId xmlns:a16="http://schemas.microsoft.com/office/drawing/2014/main" id="{8229044F-2140-67C2-1DC1-27FE3B562485}"/>
              </a:ext>
            </a:extLst>
          </p:cNvPr>
          <p:cNvGrpSpPr/>
          <p:nvPr/>
        </p:nvGrpSpPr>
        <p:grpSpPr>
          <a:xfrm>
            <a:off x="10467334" y="6139767"/>
            <a:ext cx="1822942" cy="451867"/>
            <a:chOff x="0" y="0"/>
            <a:chExt cx="1822941" cy="451866"/>
          </a:xfrm>
        </p:grpSpPr>
        <p:pic>
          <p:nvPicPr>
            <p:cNvPr id="8" name="Group" descr="Group">
              <a:extLst>
                <a:ext uri="{FF2B5EF4-FFF2-40B4-BE49-F238E27FC236}">
                  <a16:creationId xmlns:a16="http://schemas.microsoft.com/office/drawing/2014/main" id="{D10E8E02-FD99-872F-25E6-C763D0BA72E6}"/>
                </a:ext>
              </a:extLst>
            </p:cNvPr>
            <p:cNvPicPr>
              <a:picLocks noChangeAspect="1"/>
            </p:cNvPicPr>
            <p:nvPr/>
          </p:nvPicPr>
          <p:blipFill>
            <a:blip r:embed="rId2">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9" name="@FionaWebster1…">
              <a:extLst>
                <a:ext uri="{FF2B5EF4-FFF2-40B4-BE49-F238E27FC236}">
                  <a16:creationId xmlns:a16="http://schemas.microsoft.com/office/drawing/2014/main" id="{603C12B6-E7F0-FE51-20A8-3076FEAA6A95}"/>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extLst>
      <p:ext uri="{BB962C8B-B14F-4D97-AF65-F5344CB8AC3E}">
        <p14:creationId xmlns:p14="http://schemas.microsoft.com/office/powerpoint/2010/main" val="295665992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2D8F0-9E19-4505-9467-CB1297F16084}"/>
              </a:ext>
            </a:extLst>
          </p:cNvPr>
          <p:cNvSpPr>
            <a:spLocks noGrp="1"/>
          </p:cNvSpPr>
          <p:nvPr>
            <p:ph type="title"/>
          </p:nvPr>
        </p:nvSpPr>
        <p:spPr/>
        <p:txBody>
          <a:bodyPr/>
          <a:lstStyle/>
          <a:p>
            <a:r>
              <a:rPr lang="en-CA" dirty="0"/>
              <a:t>Examples of gender bias</a:t>
            </a:r>
          </a:p>
        </p:txBody>
      </p:sp>
      <p:sp>
        <p:nvSpPr>
          <p:cNvPr id="3" name="Text Placeholder 2">
            <a:extLst>
              <a:ext uri="{FF2B5EF4-FFF2-40B4-BE49-F238E27FC236}">
                <a16:creationId xmlns:a16="http://schemas.microsoft.com/office/drawing/2014/main" id="{DEB3231E-9AA0-428A-A73F-25AECAF25F6F}"/>
              </a:ext>
            </a:extLst>
          </p:cNvPr>
          <p:cNvSpPr>
            <a:spLocks noGrp="1"/>
          </p:cNvSpPr>
          <p:nvPr>
            <p:ph type="body" idx="1"/>
          </p:nvPr>
        </p:nvSpPr>
        <p:spPr/>
        <p:txBody>
          <a:bodyPr/>
          <a:lstStyle/>
          <a:p>
            <a:r>
              <a:rPr lang="en-CA" sz="3200" dirty="0">
                <a:solidFill>
                  <a:srgbClr val="7030A0"/>
                </a:solidFill>
              </a:rPr>
              <a:t>Gender blindness</a:t>
            </a:r>
          </a:p>
          <a:p>
            <a:r>
              <a:rPr lang="en-CA" sz="3200" dirty="0">
                <a:solidFill>
                  <a:srgbClr val="7030A0"/>
                </a:solidFill>
              </a:rPr>
              <a:t>Hegemonic masculinity </a:t>
            </a:r>
            <a:r>
              <a:rPr lang="en-CA" sz="3200" dirty="0"/>
              <a:t>as the idealized norm</a:t>
            </a:r>
          </a:p>
          <a:p>
            <a:r>
              <a:rPr lang="en-CA" sz="3200" dirty="0" err="1">
                <a:solidFill>
                  <a:srgbClr val="7030A0"/>
                </a:solidFill>
              </a:rPr>
              <a:t>Andronormativity</a:t>
            </a:r>
            <a:endParaRPr lang="en-CA" sz="3200" dirty="0">
              <a:solidFill>
                <a:srgbClr val="7030A0"/>
              </a:solidFill>
            </a:endParaRPr>
          </a:p>
          <a:p>
            <a:endParaRPr lang="en-CA" dirty="0"/>
          </a:p>
        </p:txBody>
      </p:sp>
      <p:grpSp>
        <p:nvGrpSpPr>
          <p:cNvPr id="7" name="Group">
            <a:extLst>
              <a:ext uri="{FF2B5EF4-FFF2-40B4-BE49-F238E27FC236}">
                <a16:creationId xmlns:a16="http://schemas.microsoft.com/office/drawing/2014/main" id="{64F032BB-B64A-14CD-48CA-B4D1E9787120}"/>
              </a:ext>
            </a:extLst>
          </p:cNvPr>
          <p:cNvGrpSpPr/>
          <p:nvPr/>
        </p:nvGrpSpPr>
        <p:grpSpPr>
          <a:xfrm>
            <a:off x="10467334" y="6139767"/>
            <a:ext cx="1822942" cy="451867"/>
            <a:chOff x="0" y="0"/>
            <a:chExt cx="1822941" cy="451866"/>
          </a:xfrm>
        </p:grpSpPr>
        <p:pic>
          <p:nvPicPr>
            <p:cNvPr id="8" name="Group" descr="Group">
              <a:extLst>
                <a:ext uri="{FF2B5EF4-FFF2-40B4-BE49-F238E27FC236}">
                  <a16:creationId xmlns:a16="http://schemas.microsoft.com/office/drawing/2014/main" id="{B9E2CFB2-9EFF-07A8-3A92-985E83469B62}"/>
                </a:ext>
              </a:extLst>
            </p:cNvPr>
            <p:cNvPicPr>
              <a:picLocks noChangeAspect="1"/>
            </p:cNvPicPr>
            <p:nvPr/>
          </p:nvPicPr>
          <p:blipFill>
            <a:blip r:embed="rId2">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9" name="@FionaWebster1…">
              <a:extLst>
                <a:ext uri="{FF2B5EF4-FFF2-40B4-BE49-F238E27FC236}">
                  <a16:creationId xmlns:a16="http://schemas.microsoft.com/office/drawing/2014/main" id="{24568D34-6D05-82E9-A7E7-AD4115DF9AB7}"/>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extLst>
      <p:ext uri="{BB962C8B-B14F-4D97-AF65-F5344CB8AC3E}">
        <p14:creationId xmlns:p14="http://schemas.microsoft.com/office/powerpoint/2010/main" val="286041251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shutterstock_735366892-kt.png" descr="shutterstock_735366892-kt.png"/>
          <p:cNvPicPr>
            <a:picLocks noChangeAspect="1"/>
          </p:cNvPicPr>
          <p:nvPr/>
        </p:nvPicPr>
        <p:blipFill>
          <a:blip r:embed="rId2"/>
          <a:srcRect l="27187" r="43010"/>
          <a:stretch>
            <a:fillRect/>
          </a:stretch>
        </p:blipFill>
        <p:spPr>
          <a:xfrm>
            <a:off x="9070776" y="-66965"/>
            <a:ext cx="3125545" cy="6991930"/>
          </a:xfrm>
          <a:prstGeom prst="rect">
            <a:avLst/>
          </a:prstGeom>
          <a:ln w="12700">
            <a:miter lim="400000"/>
          </a:ln>
        </p:spPr>
      </p:pic>
      <p:sp>
        <p:nvSpPr>
          <p:cNvPr id="132" name="Rectangle"/>
          <p:cNvSpPr/>
          <p:nvPr/>
        </p:nvSpPr>
        <p:spPr>
          <a:xfrm>
            <a:off x="9067800" y="-25400"/>
            <a:ext cx="3131344" cy="6908800"/>
          </a:xfrm>
          <a:prstGeom prst="rect">
            <a:avLst/>
          </a:prstGeom>
          <a:solidFill>
            <a:srgbClr val="4A287E">
              <a:alpha val="28807"/>
            </a:srgbClr>
          </a:solidFill>
          <a:ln w="12700">
            <a:solidFill>
              <a:schemeClr val="accent1">
                <a:alpha val="28807"/>
              </a:schemeClr>
            </a:solidFill>
            <a:miter/>
          </a:ln>
        </p:spPr>
        <p:txBody>
          <a:bodyPr lIns="45719" rIns="45719" anchor="ctr"/>
          <a:lstStyle/>
          <a:p>
            <a:pPr>
              <a:spcBef>
                <a:spcPts val="0"/>
              </a:spcBef>
              <a:defRPr sz="1800" i="0">
                <a:latin typeface="+mn-lt"/>
                <a:ea typeface="+mn-ea"/>
                <a:cs typeface="+mn-cs"/>
                <a:sym typeface="Calibri"/>
              </a:defRPr>
            </a:pPr>
            <a:endParaRPr/>
          </a:p>
        </p:txBody>
      </p:sp>
      <p:sp>
        <p:nvSpPr>
          <p:cNvPr id="133" name="Content Placeholder 2"/>
          <p:cNvSpPr txBox="1">
            <a:spLocks noGrp="1"/>
          </p:cNvSpPr>
          <p:nvPr>
            <p:ph type="body" idx="1"/>
          </p:nvPr>
        </p:nvSpPr>
        <p:spPr>
          <a:xfrm>
            <a:off x="838200" y="1825625"/>
            <a:ext cx="7899956" cy="4385486"/>
          </a:xfrm>
          <a:prstGeom prst="rect">
            <a:avLst/>
          </a:prstGeom>
        </p:spPr>
        <p:txBody>
          <a:bodyPr/>
          <a:lstStyle/>
          <a:p>
            <a:pPr marL="0" indent="0">
              <a:buSzTx/>
              <a:buFontTx/>
              <a:buNone/>
            </a:pPr>
            <a:r>
              <a:rPr sz="2800" dirty="0">
                <a:solidFill>
                  <a:srgbClr val="4A287E"/>
                </a:solidFill>
                <a:latin typeface="Graphik Medium"/>
                <a:ea typeface="Graphik Medium"/>
                <a:cs typeface="Graphik Medium"/>
                <a:sym typeface="Graphik Medium"/>
              </a:rPr>
              <a:t>Chronic pain research to date </a:t>
            </a:r>
            <a:r>
              <a:rPr lang="en-US" sz="2800" dirty="0">
                <a:solidFill>
                  <a:srgbClr val="4A287E"/>
                </a:solidFill>
                <a:latin typeface="Graphik Medium"/>
                <a:ea typeface="Graphik Medium"/>
                <a:cs typeface="Graphik Medium"/>
                <a:sym typeface="Graphik Medium"/>
              </a:rPr>
              <a:t>has </a:t>
            </a:r>
            <a:r>
              <a:rPr sz="2800" dirty="0">
                <a:solidFill>
                  <a:srgbClr val="4A287E"/>
                </a:solidFill>
                <a:latin typeface="Graphik Medium"/>
                <a:ea typeface="Graphik Medium"/>
                <a:cs typeface="Graphik Medium"/>
                <a:sym typeface="Graphik Medium"/>
              </a:rPr>
              <a:t>been largely dominated by biomedical research</a:t>
            </a:r>
            <a:r>
              <a:rPr sz="2800" dirty="0">
                <a:solidFill>
                  <a:srgbClr val="4A287E"/>
                </a:solidFill>
              </a:rPr>
              <a:t>, </a:t>
            </a:r>
            <a:r>
              <a:rPr dirty="0"/>
              <a:t>meaning the social lens of gender is often </a:t>
            </a:r>
            <a:r>
              <a:rPr lang="en-US" dirty="0"/>
              <a:t>not </a:t>
            </a:r>
            <a:r>
              <a:rPr dirty="0"/>
              <a:t>applied to our understanding of what have been </a:t>
            </a:r>
            <a:r>
              <a:rPr lang="en-US" dirty="0"/>
              <a:t>largely </a:t>
            </a:r>
            <a:r>
              <a:rPr dirty="0"/>
              <a:t>described </a:t>
            </a:r>
            <a:r>
              <a:rPr lang="en-US" dirty="0"/>
              <a:t>or researched </a:t>
            </a:r>
            <a:r>
              <a:rPr dirty="0"/>
              <a:t>as </a:t>
            </a:r>
            <a:r>
              <a:rPr lang="en-US" dirty="0"/>
              <a:t>sex </a:t>
            </a:r>
            <a:r>
              <a:rPr dirty="0"/>
              <a:t>differences</a:t>
            </a:r>
            <a:r>
              <a:rPr lang="en-CA" dirty="0"/>
              <a:t>.</a:t>
            </a:r>
            <a:endParaRPr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CFE7D-97B6-48DA-9EF1-B0DEBB31C2E7}"/>
              </a:ext>
            </a:extLst>
          </p:cNvPr>
          <p:cNvSpPr>
            <a:spLocks noGrp="1"/>
          </p:cNvSpPr>
          <p:nvPr>
            <p:ph type="title"/>
          </p:nvPr>
        </p:nvSpPr>
        <p:spPr>
          <a:xfrm>
            <a:off x="838200" y="365125"/>
            <a:ext cx="10515600" cy="932047"/>
          </a:xfrm>
        </p:spPr>
        <p:txBody>
          <a:bodyPr/>
          <a:lstStyle/>
          <a:p>
            <a:r>
              <a:rPr lang="en-CA" dirty="0"/>
              <a:t>Quick stats</a:t>
            </a:r>
          </a:p>
        </p:txBody>
      </p:sp>
      <p:sp>
        <p:nvSpPr>
          <p:cNvPr id="3" name="Text Placeholder 2">
            <a:extLst>
              <a:ext uri="{FF2B5EF4-FFF2-40B4-BE49-F238E27FC236}">
                <a16:creationId xmlns:a16="http://schemas.microsoft.com/office/drawing/2014/main" id="{BD3A2130-09B7-44F1-87D5-C3144E43F2D7}"/>
              </a:ext>
            </a:extLst>
          </p:cNvPr>
          <p:cNvSpPr>
            <a:spLocks noGrp="1"/>
          </p:cNvSpPr>
          <p:nvPr>
            <p:ph type="body" idx="1"/>
          </p:nvPr>
        </p:nvSpPr>
        <p:spPr>
          <a:xfrm>
            <a:off x="838200" y="1297172"/>
            <a:ext cx="10515600" cy="4879791"/>
          </a:xfrm>
        </p:spPr>
        <p:txBody>
          <a:bodyPr>
            <a:normAutofit fontScale="62500" lnSpcReduction="20000"/>
          </a:bodyPr>
          <a:lstStyle/>
          <a:p>
            <a:pPr indent="0">
              <a:lnSpc>
                <a:spcPct val="120000"/>
              </a:lnSpc>
              <a:spcBef>
                <a:spcPts val="0"/>
              </a:spcBef>
              <a:buNone/>
            </a:pPr>
            <a:r>
              <a:rPr lang="en-CA" sz="3800" dirty="0">
                <a:solidFill>
                  <a:srgbClr val="7030A0"/>
                </a:solidFill>
                <a:effectLst/>
                <a:ea typeface="Calibri" panose="020F0502020204030204" pitchFamily="34" charset="0"/>
              </a:rPr>
              <a:t>Men are disproportionately represented </a:t>
            </a:r>
            <a:r>
              <a:rPr lang="en-CA" sz="3800" dirty="0">
                <a:effectLst/>
                <a:ea typeface="Calibri" panose="020F0502020204030204" pitchFamily="34" charset="0"/>
              </a:rPr>
              <a:t>in opioid overdose deaths generally, but not so in overdose deaths relating specifically to prescription opioids (Cunningham </a:t>
            </a:r>
            <a:r>
              <a:rPr lang="en-CA" sz="3800" i="1" dirty="0">
                <a:effectLst/>
                <a:ea typeface="Calibri" panose="020F0502020204030204" pitchFamily="34" charset="0"/>
              </a:rPr>
              <a:t>et al</a:t>
            </a:r>
            <a:r>
              <a:rPr lang="en-CA" sz="3800" dirty="0">
                <a:effectLst/>
                <a:ea typeface="Calibri" panose="020F0502020204030204" pitchFamily="34" charset="0"/>
              </a:rPr>
              <a:t>., 2017). </a:t>
            </a:r>
          </a:p>
          <a:p>
            <a:pPr indent="0">
              <a:lnSpc>
                <a:spcPct val="120000"/>
              </a:lnSpc>
              <a:spcBef>
                <a:spcPts val="0"/>
              </a:spcBef>
              <a:buNone/>
            </a:pPr>
            <a:endParaRPr lang="en-CA" sz="3800" dirty="0">
              <a:effectLst/>
              <a:ea typeface="Calibri" panose="020F0502020204030204" pitchFamily="34" charset="0"/>
            </a:endParaRPr>
          </a:p>
          <a:p>
            <a:pPr indent="0">
              <a:lnSpc>
                <a:spcPct val="120000"/>
              </a:lnSpc>
              <a:spcBef>
                <a:spcPts val="0"/>
              </a:spcBef>
              <a:buNone/>
            </a:pPr>
            <a:r>
              <a:rPr lang="en-CA" sz="3800" dirty="0">
                <a:solidFill>
                  <a:srgbClr val="7030A0"/>
                </a:solidFill>
                <a:effectLst/>
                <a:ea typeface="Calibri" panose="020F0502020204030204" pitchFamily="34" charset="0"/>
              </a:rPr>
              <a:t>Canadian women are more likely than men to live in poverty </a:t>
            </a:r>
            <a:r>
              <a:rPr lang="en-CA" sz="3800" dirty="0">
                <a:effectLst/>
                <a:ea typeface="Calibri" panose="020F0502020204030204" pitchFamily="34" charset="0"/>
              </a:rPr>
              <a:t>(Fox &amp; </a:t>
            </a:r>
            <a:r>
              <a:rPr lang="en-CA" sz="3800" dirty="0" err="1">
                <a:effectLst/>
                <a:ea typeface="Calibri" panose="020F0502020204030204" pitchFamily="34" charset="0"/>
              </a:rPr>
              <a:t>Moyser</a:t>
            </a:r>
            <a:r>
              <a:rPr lang="en-CA" sz="3800" dirty="0">
                <a:effectLst/>
                <a:ea typeface="Calibri" panose="020F0502020204030204" pitchFamily="34" charset="0"/>
              </a:rPr>
              <a:t> 2018; Townson 2009), and these trends are even more pronounced for transgender women (Davidson 2015; Bauer 2009). </a:t>
            </a:r>
          </a:p>
          <a:p>
            <a:pPr indent="0">
              <a:lnSpc>
                <a:spcPct val="120000"/>
              </a:lnSpc>
              <a:spcBef>
                <a:spcPts val="0"/>
              </a:spcBef>
              <a:buNone/>
            </a:pPr>
            <a:endParaRPr lang="en-CA" sz="3800" dirty="0">
              <a:effectLst/>
              <a:ea typeface="Calibri" panose="020F0502020204030204" pitchFamily="34" charset="0"/>
            </a:endParaRPr>
          </a:p>
          <a:p>
            <a:pPr indent="0">
              <a:lnSpc>
                <a:spcPct val="120000"/>
              </a:lnSpc>
              <a:spcBef>
                <a:spcPts val="0"/>
              </a:spcBef>
              <a:buNone/>
            </a:pPr>
            <a:r>
              <a:rPr lang="en-CA" sz="3800" dirty="0">
                <a:solidFill>
                  <a:srgbClr val="7030A0"/>
                </a:solidFill>
                <a:effectLst/>
                <a:ea typeface="Calibri" panose="020F0502020204030204" pitchFamily="34" charset="0"/>
              </a:rPr>
              <a:t>Finally, many women generally have greater caregiving responsibilities </a:t>
            </a:r>
            <a:r>
              <a:rPr lang="en-CA" sz="3800" dirty="0">
                <a:effectLst/>
                <a:ea typeface="Calibri" panose="020F0502020204030204" pitchFamily="34" charset="0"/>
              </a:rPr>
              <a:t>than men – and these responsibilities can take precedence over women’s own needs (Schulz &amp; Beach 1999) while men are disproportionately employed in manual labour professions with high rates of workplace injury (OML 2016).  </a:t>
            </a:r>
          </a:p>
        </p:txBody>
      </p:sp>
      <p:grpSp>
        <p:nvGrpSpPr>
          <p:cNvPr id="7" name="Group">
            <a:extLst>
              <a:ext uri="{FF2B5EF4-FFF2-40B4-BE49-F238E27FC236}">
                <a16:creationId xmlns:a16="http://schemas.microsoft.com/office/drawing/2014/main" id="{5FC1DDA6-0964-5A60-6964-729B580AD2FC}"/>
              </a:ext>
            </a:extLst>
          </p:cNvPr>
          <p:cNvGrpSpPr/>
          <p:nvPr/>
        </p:nvGrpSpPr>
        <p:grpSpPr>
          <a:xfrm>
            <a:off x="10467334" y="6139767"/>
            <a:ext cx="1822942" cy="451867"/>
            <a:chOff x="0" y="0"/>
            <a:chExt cx="1822941" cy="451866"/>
          </a:xfrm>
        </p:grpSpPr>
        <p:pic>
          <p:nvPicPr>
            <p:cNvPr id="8" name="Group" descr="Group">
              <a:extLst>
                <a:ext uri="{FF2B5EF4-FFF2-40B4-BE49-F238E27FC236}">
                  <a16:creationId xmlns:a16="http://schemas.microsoft.com/office/drawing/2014/main" id="{1A428C49-430D-3D30-4424-D42DD3BF69F7}"/>
                </a:ext>
              </a:extLst>
            </p:cNvPr>
            <p:cNvPicPr>
              <a:picLocks noChangeAspect="1"/>
            </p:cNvPicPr>
            <p:nvPr/>
          </p:nvPicPr>
          <p:blipFill>
            <a:blip r:embed="rId3">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9" name="@FionaWebster1…">
              <a:extLst>
                <a:ext uri="{FF2B5EF4-FFF2-40B4-BE49-F238E27FC236}">
                  <a16:creationId xmlns:a16="http://schemas.microsoft.com/office/drawing/2014/main" id="{BC55C78B-AECF-D318-8E1D-E53A45F9C24A}"/>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extLst>
      <p:ext uri="{BB962C8B-B14F-4D97-AF65-F5344CB8AC3E}">
        <p14:creationId xmlns:p14="http://schemas.microsoft.com/office/powerpoint/2010/main" val="303616503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1"/>
          <p:cNvSpPr txBox="1">
            <a:spLocks noGrp="1"/>
          </p:cNvSpPr>
          <p:nvPr>
            <p:ph type="title"/>
          </p:nvPr>
        </p:nvSpPr>
        <p:spPr>
          <a:xfrm>
            <a:off x="838200" y="365125"/>
            <a:ext cx="7548887" cy="1325563"/>
          </a:xfrm>
          <a:prstGeom prst="rect">
            <a:avLst/>
          </a:prstGeom>
        </p:spPr>
        <p:txBody>
          <a:bodyPr/>
          <a:lstStyle/>
          <a:p>
            <a:r>
              <a:rPr lang="en-US" dirty="0"/>
              <a:t>Women and chronic pain</a:t>
            </a:r>
            <a:endParaRPr dirty="0"/>
          </a:p>
        </p:txBody>
      </p:sp>
      <p:sp>
        <p:nvSpPr>
          <p:cNvPr id="124" name="Content Placeholder 2"/>
          <p:cNvSpPr txBox="1">
            <a:spLocks noGrp="1"/>
          </p:cNvSpPr>
          <p:nvPr>
            <p:ph type="body" idx="1"/>
          </p:nvPr>
        </p:nvSpPr>
        <p:spPr>
          <a:xfrm>
            <a:off x="838200" y="1825625"/>
            <a:ext cx="7968467" cy="4385486"/>
          </a:xfrm>
          <a:prstGeom prst="rect">
            <a:avLst/>
          </a:prstGeom>
        </p:spPr>
        <p:txBody>
          <a:bodyPr/>
          <a:lstStyle/>
          <a:p>
            <a:pPr>
              <a:lnSpc>
                <a:spcPct val="100000"/>
              </a:lnSpc>
              <a:spcBef>
                <a:spcPts val="1900"/>
              </a:spcBef>
              <a:defRPr sz="2700"/>
            </a:pPr>
            <a:r>
              <a:rPr lang="en-CA" sz="2400" dirty="0">
                <a:solidFill>
                  <a:srgbClr val="7030A0"/>
                </a:solidFill>
              </a:rPr>
              <a:t>W</a:t>
            </a:r>
            <a:r>
              <a:rPr lang="en-US" sz="2400" dirty="0">
                <a:solidFill>
                  <a:srgbClr val="7030A0"/>
                </a:solidFill>
              </a:rPr>
              <a:t>omen tend to be over-r</a:t>
            </a:r>
            <a:r>
              <a:rPr lang="en-US" sz="2400" dirty="0"/>
              <a:t>epresented among those with chronic pain conditions that are not straightforward in their diagnosis and treatment </a:t>
            </a:r>
          </a:p>
          <a:p>
            <a:pPr>
              <a:lnSpc>
                <a:spcPct val="100000"/>
              </a:lnSpc>
              <a:spcBef>
                <a:spcPts val="1900"/>
              </a:spcBef>
              <a:defRPr sz="2700"/>
            </a:pPr>
            <a:r>
              <a:rPr lang="en-US" sz="2400" dirty="0">
                <a:solidFill>
                  <a:srgbClr val="7030A0"/>
                </a:solidFill>
              </a:rPr>
              <a:t>Women are more likely to be prescribed </a:t>
            </a:r>
            <a:r>
              <a:rPr lang="en-US" sz="2400" dirty="0"/>
              <a:t>medications for anxiety and to be prescribed lower doses of pain medication </a:t>
            </a:r>
          </a:p>
          <a:p>
            <a:pPr>
              <a:lnSpc>
                <a:spcPct val="100000"/>
              </a:lnSpc>
              <a:spcBef>
                <a:spcPts val="1900"/>
              </a:spcBef>
              <a:defRPr sz="2700"/>
            </a:pPr>
            <a:r>
              <a:rPr lang="en-US" sz="2400" dirty="0">
                <a:solidFill>
                  <a:srgbClr val="7030A0"/>
                </a:solidFill>
              </a:rPr>
              <a:t>With regard to </a:t>
            </a:r>
            <a:r>
              <a:rPr lang="en-US" sz="2400" dirty="0">
                <a:solidFill>
                  <a:srgbClr val="7030A0"/>
                </a:solidFill>
                <a:latin typeface="Graphik Semibold"/>
                <a:ea typeface="Graphik Semibold"/>
                <a:cs typeface="Graphik Semibold"/>
                <a:sym typeface="Graphik Semibold"/>
              </a:rPr>
              <a:t>gender norms</a:t>
            </a:r>
            <a:r>
              <a:rPr lang="en-US" sz="2400" dirty="0"/>
              <a:t>, while more women are diagnosed with chronic pain syndromes, and it is more socially accepted for women to show pain, paradoxically, women’s pain reports are taken less seriously, and their pain is discounted as being exaggerated or imagined</a:t>
            </a:r>
          </a:p>
          <a:p>
            <a:pPr marL="0" indent="0" defTabSz="841247">
              <a:lnSpc>
                <a:spcPct val="100000"/>
              </a:lnSpc>
              <a:spcBef>
                <a:spcPts val="900"/>
              </a:spcBef>
              <a:buSzTx/>
              <a:buFontTx/>
              <a:buNone/>
              <a:defRPr sz="2760">
                <a:solidFill>
                  <a:srgbClr val="4A287E"/>
                </a:solidFill>
                <a:latin typeface="Graphik Medium"/>
                <a:ea typeface="Graphik Medium"/>
                <a:cs typeface="Graphik Medium"/>
                <a:sym typeface="Graphik Medium"/>
              </a:defRPr>
            </a:pPr>
            <a:endParaRPr sz="2208" dirty="0"/>
          </a:p>
        </p:txBody>
      </p:sp>
      <p:pic>
        <p:nvPicPr>
          <p:cNvPr id="125" name="shutterstock_735366892-kt.png" descr="shutterstock_735366892-kt.png"/>
          <p:cNvPicPr>
            <a:picLocks noChangeAspect="1"/>
          </p:cNvPicPr>
          <p:nvPr/>
        </p:nvPicPr>
        <p:blipFill>
          <a:blip r:embed="rId2"/>
          <a:srcRect l="27187" r="43010"/>
          <a:stretch>
            <a:fillRect/>
          </a:stretch>
        </p:blipFill>
        <p:spPr>
          <a:xfrm>
            <a:off x="9070776" y="-66965"/>
            <a:ext cx="3125545" cy="6991930"/>
          </a:xfrm>
          <a:prstGeom prst="rect">
            <a:avLst/>
          </a:prstGeom>
          <a:ln w="12700">
            <a:miter lim="400000"/>
          </a:ln>
        </p:spPr>
      </p:pic>
      <p:sp>
        <p:nvSpPr>
          <p:cNvPr id="126" name="Rectangle"/>
          <p:cNvSpPr/>
          <p:nvPr/>
        </p:nvSpPr>
        <p:spPr>
          <a:xfrm>
            <a:off x="9067800" y="-25400"/>
            <a:ext cx="3131344" cy="6908800"/>
          </a:xfrm>
          <a:prstGeom prst="rect">
            <a:avLst/>
          </a:prstGeom>
          <a:solidFill>
            <a:srgbClr val="4A287E">
              <a:alpha val="28807"/>
            </a:srgbClr>
          </a:solidFill>
          <a:ln w="12700">
            <a:solidFill>
              <a:schemeClr val="accent1">
                <a:alpha val="28807"/>
              </a:schemeClr>
            </a:solidFill>
            <a:miter/>
          </a:ln>
        </p:spPr>
        <p:txBody>
          <a:bodyPr lIns="45719" rIns="45719" anchor="ctr"/>
          <a:lstStyle/>
          <a:p>
            <a:pPr>
              <a:spcBef>
                <a:spcPts val="0"/>
              </a:spcBef>
              <a:defRPr sz="1800" i="0">
                <a:latin typeface="+mn-lt"/>
                <a:ea typeface="+mn-ea"/>
                <a:cs typeface="+mn-cs"/>
                <a:sym typeface="Calibri"/>
              </a:defRPr>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ontent Placeholder 5"/>
          <p:cNvSpPr txBox="1">
            <a:spLocks noGrp="1"/>
          </p:cNvSpPr>
          <p:nvPr>
            <p:ph type="body" idx="1"/>
          </p:nvPr>
        </p:nvSpPr>
        <p:spPr>
          <a:xfrm>
            <a:off x="838200" y="1850231"/>
            <a:ext cx="10619306" cy="4367498"/>
          </a:xfrm>
          <a:prstGeom prst="rect">
            <a:avLst/>
          </a:prstGeom>
        </p:spPr>
        <p:txBody>
          <a:bodyPr/>
          <a:lstStyle/>
          <a:p>
            <a:pPr marL="181655" indent="-181655" defTabSz="813816">
              <a:spcBef>
                <a:spcPts val="800"/>
              </a:spcBef>
              <a:defRPr sz="2403"/>
            </a:pPr>
            <a:r>
              <a:rPr dirty="0">
                <a:solidFill>
                  <a:srgbClr val="4A287E"/>
                </a:solidFill>
                <a:latin typeface="Graphik Semibold"/>
                <a:ea typeface="Graphik Semibold"/>
                <a:cs typeface="Graphik Semibold"/>
                <a:sym typeface="Graphik Semibold"/>
              </a:rPr>
              <a:t>Chronic pain is a gendered experience</a:t>
            </a:r>
            <a:r>
              <a:rPr dirty="0"/>
              <a:t>, informed by inequities and stereotypes, that must be contextualized within the socially expected sets of </a:t>
            </a:r>
            <a:r>
              <a:rPr dirty="0" err="1"/>
              <a:t>behaviours</a:t>
            </a:r>
            <a:r>
              <a:rPr dirty="0"/>
              <a:t>, norms and roles of being a woman </a:t>
            </a:r>
            <a:endParaRPr lang="en-CA" dirty="0"/>
          </a:p>
          <a:p>
            <a:pPr marL="0" indent="0" defTabSz="813816">
              <a:spcBef>
                <a:spcPts val="800"/>
              </a:spcBef>
              <a:buNone/>
              <a:defRPr sz="2403"/>
            </a:pPr>
            <a:endParaRPr dirty="0"/>
          </a:p>
          <a:p>
            <a:pPr marL="610361" lvl="1" indent="-203454" defTabSz="813816">
              <a:spcBef>
                <a:spcPts val="400"/>
              </a:spcBef>
              <a:defRPr sz="2403"/>
            </a:pPr>
            <a:r>
              <a:rPr dirty="0">
                <a:solidFill>
                  <a:srgbClr val="7030A0"/>
                </a:solidFill>
              </a:rPr>
              <a:t>it is not enough to take </a:t>
            </a:r>
            <a:r>
              <a:rPr dirty="0"/>
              <a:t>just a gendered lens as women’s experiences </a:t>
            </a:r>
            <a:r>
              <a:rPr b="1" dirty="0"/>
              <a:t>intersect </a:t>
            </a:r>
            <a:r>
              <a:rPr dirty="0"/>
              <a:t>with racialized identity, socio-economic class, sexual orientation, migration status, etc. </a:t>
            </a:r>
          </a:p>
        </p:txBody>
      </p:sp>
      <p:sp>
        <p:nvSpPr>
          <p:cNvPr id="163" name="Gender and chronic pain in the sociological literature"/>
          <p:cNvSpPr txBox="1">
            <a:spLocks noGrp="1"/>
          </p:cNvSpPr>
          <p:nvPr>
            <p:ph type="title"/>
          </p:nvPr>
        </p:nvSpPr>
        <p:spPr>
          <a:prstGeom prst="rect">
            <a:avLst/>
          </a:prstGeom>
        </p:spPr>
        <p:txBody>
          <a:bodyPr/>
          <a:lstStyle>
            <a:lvl1pPr defTabSz="813816">
              <a:defRPr sz="3827"/>
            </a:lvl1pPr>
          </a:lstStyle>
          <a:p>
            <a:r>
              <a:t>Gender and chronic pain in the sociological literature</a:t>
            </a:r>
          </a:p>
        </p:txBody>
      </p:sp>
      <p:grpSp>
        <p:nvGrpSpPr>
          <p:cNvPr id="7" name="Group">
            <a:extLst>
              <a:ext uri="{FF2B5EF4-FFF2-40B4-BE49-F238E27FC236}">
                <a16:creationId xmlns:a16="http://schemas.microsoft.com/office/drawing/2014/main" id="{5AA4CF44-C460-ED06-AF71-CA3060C31453}"/>
              </a:ext>
            </a:extLst>
          </p:cNvPr>
          <p:cNvGrpSpPr/>
          <p:nvPr/>
        </p:nvGrpSpPr>
        <p:grpSpPr>
          <a:xfrm>
            <a:off x="10467334" y="6139767"/>
            <a:ext cx="1822942" cy="451867"/>
            <a:chOff x="0" y="0"/>
            <a:chExt cx="1822941" cy="451866"/>
          </a:xfrm>
        </p:grpSpPr>
        <p:pic>
          <p:nvPicPr>
            <p:cNvPr id="8" name="Group" descr="Group">
              <a:extLst>
                <a:ext uri="{FF2B5EF4-FFF2-40B4-BE49-F238E27FC236}">
                  <a16:creationId xmlns:a16="http://schemas.microsoft.com/office/drawing/2014/main" id="{1D993071-F959-3AFB-D6D3-91832113FBC6}"/>
                </a:ext>
              </a:extLst>
            </p:cNvPr>
            <p:cNvPicPr>
              <a:picLocks noChangeAspect="1"/>
            </p:cNvPicPr>
            <p:nvPr/>
          </p:nvPicPr>
          <p:blipFill>
            <a:blip r:embed="rId2">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9" name="@FionaWebster1…">
              <a:extLst>
                <a:ext uri="{FF2B5EF4-FFF2-40B4-BE49-F238E27FC236}">
                  <a16:creationId xmlns:a16="http://schemas.microsoft.com/office/drawing/2014/main" id="{4FADA45B-306E-B6D0-5A6B-22C15069E431}"/>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CEC90-DD99-4B49-9BAD-B4014BBC0752}"/>
              </a:ext>
            </a:extLst>
          </p:cNvPr>
          <p:cNvSpPr>
            <a:spLocks noGrp="1"/>
          </p:cNvSpPr>
          <p:nvPr>
            <p:ph type="title"/>
          </p:nvPr>
        </p:nvSpPr>
        <p:spPr/>
        <p:txBody>
          <a:bodyPr/>
          <a:lstStyle/>
          <a:p>
            <a:r>
              <a:rPr lang="en-CA" dirty="0"/>
              <a:t>Intersectionality</a:t>
            </a:r>
          </a:p>
        </p:txBody>
      </p:sp>
      <p:sp>
        <p:nvSpPr>
          <p:cNvPr id="3" name="Text Placeholder 2">
            <a:extLst>
              <a:ext uri="{FF2B5EF4-FFF2-40B4-BE49-F238E27FC236}">
                <a16:creationId xmlns:a16="http://schemas.microsoft.com/office/drawing/2014/main" id="{3DD94F9A-0132-4BBD-B2F5-562AFEFDFD62}"/>
              </a:ext>
            </a:extLst>
          </p:cNvPr>
          <p:cNvSpPr>
            <a:spLocks noGrp="1"/>
          </p:cNvSpPr>
          <p:nvPr>
            <p:ph type="body" idx="1"/>
          </p:nvPr>
        </p:nvSpPr>
        <p:spPr/>
        <p:txBody>
          <a:bodyPr/>
          <a:lstStyle/>
          <a:p>
            <a:r>
              <a:rPr lang="en-CA" dirty="0">
                <a:solidFill>
                  <a:srgbClr val="7030A0"/>
                </a:solidFill>
              </a:rPr>
              <a:t>Originally developed as a critique of second wave feminism </a:t>
            </a:r>
            <a:r>
              <a:rPr lang="en-CA" dirty="0"/>
              <a:t>(Crenshaw 1989)</a:t>
            </a:r>
          </a:p>
          <a:p>
            <a:r>
              <a:rPr lang="en-CA" dirty="0">
                <a:solidFill>
                  <a:srgbClr val="7030A0"/>
                </a:solidFill>
              </a:rPr>
              <a:t>Noted that “woman” </a:t>
            </a:r>
            <a:r>
              <a:rPr lang="en-CA" dirty="0"/>
              <a:t>as an essentialized category was inaccurate</a:t>
            </a:r>
          </a:p>
          <a:p>
            <a:r>
              <a:rPr lang="en-CA" dirty="0">
                <a:solidFill>
                  <a:srgbClr val="7030A0"/>
                </a:solidFill>
              </a:rPr>
              <a:t>Gender mediated by other </a:t>
            </a:r>
            <a:r>
              <a:rPr lang="en-CA" dirty="0"/>
              <a:t>– and intersecting – identities such as race, class, sexual orientation, etc.</a:t>
            </a:r>
          </a:p>
          <a:p>
            <a:r>
              <a:rPr lang="en-CA" dirty="0"/>
              <a:t>Further, </a:t>
            </a:r>
            <a:r>
              <a:rPr lang="en-CA" dirty="0">
                <a:solidFill>
                  <a:srgbClr val="7030A0"/>
                </a:solidFill>
              </a:rPr>
              <a:t>identities are not fixed </a:t>
            </a:r>
            <a:r>
              <a:rPr lang="en-CA" dirty="0"/>
              <a:t>but historical, relational, contingent, ambiguous</a:t>
            </a:r>
          </a:p>
          <a:p>
            <a:pPr marL="0" indent="0">
              <a:buNone/>
            </a:pPr>
            <a:endParaRPr lang="en-CA" dirty="0"/>
          </a:p>
        </p:txBody>
      </p:sp>
      <p:grpSp>
        <p:nvGrpSpPr>
          <p:cNvPr id="7" name="Group">
            <a:extLst>
              <a:ext uri="{FF2B5EF4-FFF2-40B4-BE49-F238E27FC236}">
                <a16:creationId xmlns:a16="http://schemas.microsoft.com/office/drawing/2014/main" id="{6AD0384B-A672-2593-ABD5-486E0F52114F}"/>
              </a:ext>
            </a:extLst>
          </p:cNvPr>
          <p:cNvGrpSpPr/>
          <p:nvPr/>
        </p:nvGrpSpPr>
        <p:grpSpPr>
          <a:xfrm>
            <a:off x="10467334" y="6139767"/>
            <a:ext cx="1822942" cy="451867"/>
            <a:chOff x="0" y="0"/>
            <a:chExt cx="1822941" cy="451866"/>
          </a:xfrm>
        </p:grpSpPr>
        <p:pic>
          <p:nvPicPr>
            <p:cNvPr id="8" name="Group" descr="Group">
              <a:extLst>
                <a:ext uri="{FF2B5EF4-FFF2-40B4-BE49-F238E27FC236}">
                  <a16:creationId xmlns:a16="http://schemas.microsoft.com/office/drawing/2014/main" id="{5EAB4636-3478-B450-30C1-F82296153185}"/>
                </a:ext>
              </a:extLst>
            </p:cNvPr>
            <p:cNvPicPr>
              <a:picLocks noChangeAspect="1"/>
            </p:cNvPicPr>
            <p:nvPr/>
          </p:nvPicPr>
          <p:blipFill>
            <a:blip r:embed="rId3">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9" name="@FionaWebster1…">
              <a:extLst>
                <a:ext uri="{FF2B5EF4-FFF2-40B4-BE49-F238E27FC236}">
                  <a16:creationId xmlns:a16="http://schemas.microsoft.com/office/drawing/2014/main" id="{3C8D6160-40B0-BEA9-1486-4A704235D956}"/>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extLst>
      <p:ext uri="{BB962C8B-B14F-4D97-AF65-F5344CB8AC3E}">
        <p14:creationId xmlns:p14="http://schemas.microsoft.com/office/powerpoint/2010/main" val="240864272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intersectionality adds</a:t>
            </a:r>
          </a:p>
        </p:txBody>
      </p:sp>
      <p:sp>
        <p:nvSpPr>
          <p:cNvPr id="3" name="Content Placeholder 2"/>
          <p:cNvSpPr>
            <a:spLocks noGrp="1"/>
          </p:cNvSpPr>
          <p:nvPr>
            <p:ph idx="1"/>
          </p:nvPr>
        </p:nvSpPr>
        <p:spPr/>
        <p:txBody>
          <a:bodyPr>
            <a:normAutofit/>
          </a:bodyPr>
          <a:lstStyle/>
          <a:p>
            <a:r>
              <a:rPr lang="en-US" dirty="0">
                <a:solidFill>
                  <a:srgbClr val="7030A0"/>
                </a:solidFill>
              </a:rPr>
              <a:t>By defining and describing </a:t>
            </a:r>
            <a:r>
              <a:rPr lang="en-US" dirty="0"/>
              <a:t>our own (multiple) social locations:</a:t>
            </a:r>
          </a:p>
          <a:p>
            <a:pPr lvl="1"/>
            <a:r>
              <a:rPr lang="en-US" dirty="0"/>
              <a:t>Enhances clinician self-awareness</a:t>
            </a:r>
          </a:p>
          <a:p>
            <a:pPr lvl="1"/>
            <a:r>
              <a:rPr lang="en-US" dirty="0"/>
              <a:t>Heightens communication and understanding</a:t>
            </a:r>
          </a:p>
          <a:p>
            <a:endParaRPr lang="en-US" dirty="0"/>
          </a:p>
          <a:p>
            <a:r>
              <a:rPr lang="en-US" dirty="0"/>
              <a:t>Also allows  physicians </a:t>
            </a:r>
            <a:r>
              <a:rPr lang="en-US" dirty="0">
                <a:solidFill>
                  <a:srgbClr val="7030A0"/>
                </a:solidFill>
              </a:rPr>
              <a:t>to find commonality rather than to assume differences</a:t>
            </a:r>
          </a:p>
        </p:txBody>
      </p:sp>
      <p:grpSp>
        <p:nvGrpSpPr>
          <p:cNvPr id="7" name="Group">
            <a:extLst>
              <a:ext uri="{FF2B5EF4-FFF2-40B4-BE49-F238E27FC236}">
                <a16:creationId xmlns:a16="http://schemas.microsoft.com/office/drawing/2014/main" id="{0EBB046B-841A-0E98-0B47-3514F8660766}"/>
              </a:ext>
            </a:extLst>
          </p:cNvPr>
          <p:cNvGrpSpPr/>
          <p:nvPr/>
        </p:nvGrpSpPr>
        <p:grpSpPr>
          <a:xfrm>
            <a:off x="10467334" y="6139767"/>
            <a:ext cx="1822942" cy="451867"/>
            <a:chOff x="0" y="0"/>
            <a:chExt cx="1822941" cy="451866"/>
          </a:xfrm>
        </p:grpSpPr>
        <p:pic>
          <p:nvPicPr>
            <p:cNvPr id="8" name="Group" descr="Group">
              <a:extLst>
                <a:ext uri="{FF2B5EF4-FFF2-40B4-BE49-F238E27FC236}">
                  <a16:creationId xmlns:a16="http://schemas.microsoft.com/office/drawing/2014/main" id="{C98621C2-CBCE-CDD9-F158-DCD1C36C2B72}"/>
                </a:ext>
              </a:extLst>
            </p:cNvPr>
            <p:cNvPicPr>
              <a:picLocks noChangeAspect="1"/>
            </p:cNvPicPr>
            <p:nvPr/>
          </p:nvPicPr>
          <p:blipFill>
            <a:blip r:embed="rId2">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9" name="@FionaWebster1…">
              <a:extLst>
                <a:ext uri="{FF2B5EF4-FFF2-40B4-BE49-F238E27FC236}">
                  <a16:creationId xmlns:a16="http://schemas.microsoft.com/office/drawing/2014/main" id="{FB1E027C-3B94-53A1-69DE-86A35AC3F787}"/>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extLst>
      <p:ext uri="{BB962C8B-B14F-4D97-AF65-F5344CB8AC3E}">
        <p14:creationId xmlns:p14="http://schemas.microsoft.com/office/powerpoint/2010/main" val="84745898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489B-6155-481D-8728-D8673495F960}"/>
              </a:ext>
            </a:extLst>
          </p:cNvPr>
          <p:cNvSpPr>
            <a:spLocks noGrp="1"/>
          </p:cNvSpPr>
          <p:nvPr>
            <p:ph type="title"/>
          </p:nvPr>
        </p:nvSpPr>
        <p:spPr/>
        <p:txBody>
          <a:bodyPr/>
          <a:lstStyle/>
          <a:p>
            <a:r>
              <a:rPr lang="en-CA" b="1" dirty="0">
                <a:solidFill>
                  <a:srgbClr val="6B1C32"/>
                </a:solidFill>
              </a:rPr>
              <a:t>Disclosure</a:t>
            </a:r>
            <a:endParaRPr lang="en-CA" dirty="0"/>
          </a:p>
        </p:txBody>
      </p:sp>
      <p:sp>
        <p:nvSpPr>
          <p:cNvPr id="3" name="Content Placeholder 2">
            <a:extLst>
              <a:ext uri="{FF2B5EF4-FFF2-40B4-BE49-F238E27FC236}">
                <a16:creationId xmlns:a16="http://schemas.microsoft.com/office/drawing/2014/main" id="{3F2CBA20-E05E-4C82-AD57-5F73700AFC24}"/>
              </a:ext>
            </a:extLst>
          </p:cNvPr>
          <p:cNvSpPr>
            <a:spLocks noGrp="1"/>
          </p:cNvSpPr>
          <p:nvPr>
            <p:ph idx="1"/>
          </p:nvPr>
        </p:nvSpPr>
        <p:spPr/>
        <p:txBody>
          <a:bodyPr/>
          <a:lstStyle/>
          <a:p>
            <a:r>
              <a:rPr lang="en-CA" sz="2200" b="1" dirty="0"/>
              <a:t>Host:  Dr. Cathy Scrimshaw</a:t>
            </a:r>
          </a:p>
          <a:p>
            <a:endParaRPr lang="en-CA" sz="2200" dirty="0"/>
          </a:p>
          <a:p>
            <a:r>
              <a:rPr lang="en-CA" sz="2200" b="1" dirty="0"/>
              <a:t>Relationships with financial sponsors:</a:t>
            </a:r>
          </a:p>
          <a:p>
            <a:pPr lvl="1"/>
            <a:r>
              <a:rPr lang="en-CA" sz="2200" dirty="0"/>
              <a:t>Grants/Research support: N/A</a:t>
            </a:r>
          </a:p>
          <a:p>
            <a:pPr lvl="1"/>
            <a:r>
              <a:rPr lang="en-CA" sz="2200" dirty="0"/>
              <a:t>Speakers Bureau/Honoraria:  N/A</a:t>
            </a:r>
          </a:p>
          <a:p>
            <a:pPr lvl="1"/>
            <a:r>
              <a:rPr lang="en-CA" sz="2200" dirty="0"/>
              <a:t>Consulting Fees: N/A</a:t>
            </a:r>
          </a:p>
          <a:p>
            <a:pPr lvl="1"/>
            <a:r>
              <a:rPr lang="en-CA" sz="2200" dirty="0"/>
              <a:t>Patents: N/A</a:t>
            </a:r>
          </a:p>
          <a:p>
            <a:pPr lvl="1"/>
            <a:r>
              <a:rPr lang="en-CA" sz="2200" dirty="0"/>
              <a:t>Other: I am a part time paid employee of the Alberta College of Family Physicians and Alberta Health Services.</a:t>
            </a:r>
          </a:p>
          <a:p>
            <a:endParaRPr lang="en-CA" dirty="0"/>
          </a:p>
        </p:txBody>
      </p:sp>
    </p:spTree>
    <p:extLst>
      <p:ext uri="{BB962C8B-B14F-4D97-AF65-F5344CB8AC3E}">
        <p14:creationId xmlns:p14="http://schemas.microsoft.com/office/powerpoint/2010/main" val="2915297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Critiques of intersectionality</a:t>
            </a:r>
          </a:p>
        </p:txBody>
      </p:sp>
      <p:sp>
        <p:nvSpPr>
          <p:cNvPr id="3" name="Content Placeholder 2"/>
          <p:cNvSpPr>
            <a:spLocks noGrp="1"/>
          </p:cNvSpPr>
          <p:nvPr>
            <p:ph idx="1"/>
          </p:nvPr>
        </p:nvSpPr>
        <p:spPr/>
        <p:txBody>
          <a:bodyPr>
            <a:normAutofit fontScale="77500" lnSpcReduction="20000"/>
          </a:bodyPr>
          <a:lstStyle/>
          <a:p>
            <a:r>
              <a:rPr lang="en-US" sz="4100" dirty="0"/>
              <a:t>Is </a:t>
            </a:r>
            <a:r>
              <a:rPr lang="en-US" sz="4100" dirty="0">
                <a:solidFill>
                  <a:srgbClr val="7030A0"/>
                </a:solidFill>
              </a:rPr>
              <a:t>based on a misunderstanding of feminist theory and history </a:t>
            </a:r>
          </a:p>
          <a:p>
            <a:r>
              <a:rPr lang="en-US" sz="4100" dirty="0"/>
              <a:t>Overwhelming </a:t>
            </a:r>
            <a:r>
              <a:rPr lang="en-US" sz="4100" dirty="0">
                <a:solidFill>
                  <a:srgbClr val="7030A0"/>
                </a:solidFill>
              </a:rPr>
              <a:t>focus on the individual</a:t>
            </a:r>
          </a:p>
          <a:p>
            <a:r>
              <a:rPr lang="en-US" sz="4100" dirty="0">
                <a:solidFill>
                  <a:srgbClr val="7030A0"/>
                </a:solidFill>
              </a:rPr>
              <a:t>Naming off a list of “privileges” </a:t>
            </a:r>
            <a:r>
              <a:rPr lang="en-US" sz="4100" dirty="0"/>
              <a:t>simply states the existence of an unequal society—it does not help us to understand it or to challenge it. </a:t>
            </a:r>
          </a:p>
          <a:p>
            <a:r>
              <a:rPr lang="en-US" sz="4100" dirty="0">
                <a:solidFill>
                  <a:srgbClr val="7030A0"/>
                </a:solidFill>
              </a:rPr>
              <a:t>Ignores </a:t>
            </a:r>
            <a:r>
              <a:rPr lang="en-US" sz="4100" i="1" dirty="0">
                <a:solidFill>
                  <a:srgbClr val="7030A0"/>
                </a:solidFill>
              </a:rPr>
              <a:t>systems</a:t>
            </a:r>
            <a:r>
              <a:rPr lang="en-US" sz="4100" dirty="0">
                <a:solidFill>
                  <a:srgbClr val="7030A0"/>
                </a:solidFill>
              </a:rPr>
              <a:t> of oppression</a:t>
            </a:r>
            <a:endParaRPr lang="en-US" sz="4100" dirty="0"/>
          </a:p>
          <a:p>
            <a:pPr marL="0" indent="0">
              <a:buNone/>
            </a:pPr>
            <a:endParaRPr lang="en-US" dirty="0"/>
          </a:p>
          <a:p>
            <a:pPr marL="0" indent="0">
              <a:buNone/>
            </a:pPr>
            <a:endParaRPr lang="en-US" sz="3300" dirty="0"/>
          </a:p>
          <a:p>
            <a:pPr marL="0" indent="0">
              <a:buNone/>
            </a:pPr>
            <a:r>
              <a:rPr lang="en-US" sz="3300" dirty="0" err="1"/>
              <a:t>Esme</a:t>
            </a:r>
            <a:r>
              <a:rPr lang="en-US" sz="3300" dirty="0"/>
              <a:t> </a:t>
            </a:r>
            <a:r>
              <a:rPr lang="en-US" sz="3300" dirty="0" err="1"/>
              <a:t>Choonara</a:t>
            </a:r>
            <a:r>
              <a:rPr lang="en-US" sz="3300" dirty="0"/>
              <a:t> and Yuri Prasad. What’s wrong with privilege theory? In International Socialism, Issue 142, April 2014.</a:t>
            </a:r>
          </a:p>
        </p:txBody>
      </p:sp>
      <p:grpSp>
        <p:nvGrpSpPr>
          <p:cNvPr id="7" name="Group">
            <a:extLst>
              <a:ext uri="{FF2B5EF4-FFF2-40B4-BE49-F238E27FC236}">
                <a16:creationId xmlns:a16="http://schemas.microsoft.com/office/drawing/2014/main" id="{765F45A2-8505-13DD-83CD-DB50D56FCF14}"/>
              </a:ext>
            </a:extLst>
          </p:cNvPr>
          <p:cNvGrpSpPr/>
          <p:nvPr/>
        </p:nvGrpSpPr>
        <p:grpSpPr>
          <a:xfrm>
            <a:off x="10467334" y="6139767"/>
            <a:ext cx="1822942" cy="451867"/>
            <a:chOff x="0" y="0"/>
            <a:chExt cx="1822941" cy="451866"/>
          </a:xfrm>
        </p:grpSpPr>
        <p:pic>
          <p:nvPicPr>
            <p:cNvPr id="8" name="Group" descr="Group">
              <a:extLst>
                <a:ext uri="{FF2B5EF4-FFF2-40B4-BE49-F238E27FC236}">
                  <a16:creationId xmlns:a16="http://schemas.microsoft.com/office/drawing/2014/main" id="{37A661E6-13B0-2DD9-5868-E7171D62085E}"/>
                </a:ext>
              </a:extLst>
            </p:cNvPr>
            <p:cNvPicPr>
              <a:picLocks noChangeAspect="1"/>
            </p:cNvPicPr>
            <p:nvPr/>
          </p:nvPicPr>
          <p:blipFill>
            <a:blip r:embed="rId2">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9" name="@FionaWebster1…">
              <a:extLst>
                <a:ext uri="{FF2B5EF4-FFF2-40B4-BE49-F238E27FC236}">
                  <a16:creationId xmlns:a16="http://schemas.microsoft.com/office/drawing/2014/main" id="{BD822CAC-886C-44CA-33AF-471AD9D5F265}"/>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extLst>
      <p:ext uri="{BB962C8B-B14F-4D97-AF65-F5344CB8AC3E}">
        <p14:creationId xmlns:p14="http://schemas.microsoft.com/office/powerpoint/2010/main" val="42257121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D rendering of game pieces tied together with a rope">
            <a:extLst>
              <a:ext uri="{FF2B5EF4-FFF2-40B4-BE49-F238E27FC236}">
                <a16:creationId xmlns:a16="http://schemas.microsoft.com/office/drawing/2014/main" id="{D67F71D2-26F0-764C-BDC3-7327EDA2BE98}"/>
              </a:ext>
            </a:extLst>
          </p:cNvPr>
          <p:cNvPicPr>
            <a:picLocks noChangeAspect="1"/>
          </p:cNvPicPr>
          <p:nvPr/>
        </p:nvPicPr>
        <p:blipFill rotWithShape="1">
          <a:blip r:embed="rId2">
            <a:alphaModFix amt="50000"/>
          </a:blip>
          <a:srcRect t="31818" r="9091"/>
          <a:stretch/>
        </p:blipFill>
        <p:spPr>
          <a:xfrm>
            <a:off x="0" y="0"/>
            <a:ext cx="12191998" cy="6858000"/>
          </a:xfrm>
          <a:prstGeom prst="rect">
            <a:avLst/>
          </a:prstGeom>
        </p:spPr>
      </p:pic>
      <p:sp>
        <p:nvSpPr>
          <p:cNvPr id="4" name="Title 3">
            <a:extLst>
              <a:ext uri="{FF2B5EF4-FFF2-40B4-BE49-F238E27FC236}">
                <a16:creationId xmlns:a16="http://schemas.microsoft.com/office/drawing/2014/main" id="{601871B1-79D2-FC48-8021-8D38169F1F13}"/>
              </a:ext>
            </a:extLst>
          </p:cNvPr>
          <p:cNvSpPr>
            <a:spLocks noGrp="1"/>
          </p:cNvSpPr>
          <p:nvPr>
            <p:ph type="title"/>
          </p:nvPr>
        </p:nvSpPr>
        <p:spPr>
          <a:xfrm>
            <a:off x="404553" y="3091928"/>
            <a:ext cx="9078562" cy="2387600"/>
          </a:xfrm>
        </p:spPr>
        <p:txBody>
          <a:bodyPr vert="horz" lIns="91440" tIns="45720" rIns="91440" bIns="45720" rtlCol="0" anchor="b" anchorCtr="1">
            <a:normAutofit/>
          </a:bodyPr>
          <a:lstStyle/>
          <a:p>
            <a:r>
              <a:rPr lang="en-US" sz="4100" b="1" dirty="0">
                <a:solidFill>
                  <a:srgbClr val="7030A0"/>
                </a:solidFill>
              </a:rPr>
              <a:t>COPE II </a:t>
            </a:r>
            <a:r>
              <a:rPr lang="en-US" sz="4100" dirty="0"/>
              <a:t>- An institutional ethnography (IE) of chronic pain and marginalization</a:t>
            </a:r>
          </a:p>
        </p:txBody>
      </p:sp>
      <p:sp>
        <p:nvSpPr>
          <p:cNvPr id="5" name="Text Placeholder 4">
            <a:extLst>
              <a:ext uri="{FF2B5EF4-FFF2-40B4-BE49-F238E27FC236}">
                <a16:creationId xmlns:a16="http://schemas.microsoft.com/office/drawing/2014/main" id="{D29E8A42-DF3C-D04D-8B6B-935B7D4CE50C}"/>
              </a:ext>
            </a:extLst>
          </p:cNvPr>
          <p:cNvSpPr>
            <a:spLocks noGrp="1"/>
          </p:cNvSpPr>
          <p:nvPr>
            <p:ph type="body" idx="1"/>
          </p:nvPr>
        </p:nvSpPr>
        <p:spPr>
          <a:xfrm>
            <a:off x="404553" y="5624945"/>
            <a:ext cx="9078562" cy="1020404"/>
          </a:xfrm>
        </p:spPr>
        <p:txBody>
          <a:bodyPr vert="horz" lIns="91440" tIns="45720" rIns="91440" bIns="45720" rtlCol="0" anchor="ctr">
            <a:normAutofit/>
          </a:bodyPr>
          <a:lstStyle/>
          <a:p>
            <a:r>
              <a:rPr lang="en-US" dirty="0">
                <a:solidFill>
                  <a:schemeClr val="tx1"/>
                </a:solidFill>
              </a:rPr>
              <a:t>Fiona Webster, Laura </a:t>
            </a:r>
            <a:r>
              <a:rPr lang="en-US" dirty="0" err="1">
                <a:solidFill>
                  <a:schemeClr val="tx1"/>
                </a:solidFill>
              </a:rPr>
              <a:t>Connoy</a:t>
            </a:r>
            <a:r>
              <a:rPr lang="en-US" dirty="0">
                <a:solidFill>
                  <a:schemeClr val="tx1"/>
                </a:solidFill>
              </a:rPr>
              <a:t>, Abhimanyu Sud, Andrew Pinto, Craig Dale, Joel Katz, Kathleen Rice, Ross Upshur</a:t>
            </a:r>
          </a:p>
        </p:txBody>
      </p:sp>
    </p:spTree>
    <p:extLst>
      <p:ext uri="{BB962C8B-B14F-4D97-AF65-F5344CB8AC3E}">
        <p14:creationId xmlns:p14="http://schemas.microsoft.com/office/powerpoint/2010/main" val="28711566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1"/>
          <p:cNvSpPr txBox="1">
            <a:spLocks noGrp="1"/>
          </p:cNvSpPr>
          <p:nvPr>
            <p:ph type="title"/>
          </p:nvPr>
        </p:nvSpPr>
        <p:spPr>
          <a:prstGeom prst="rect">
            <a:avLst/>
          </a:prstGeom>
        </p:spPr>
        <p:txBody>
          <a:bodyPr/>
          <a:lstStyle/>
          <a:p>
            <a:r>
              <a:rPr dirty="0"/>
              <a:t>COPE II Study</a:t>
            </a:r>
            <a:br>
              <a:rPr lang="en-US" dirty="0">
                <a:solidFill>
                  <a:srgbClr val="FF0000"/>
                </a:solidFill>
              </a:rPr>
            </a:br>
            <a:endParaRPr dirty="0"/>
          </a:p>
        </p:txBody>
      </p:sp>
      <p:sp>
        <p:nvSpPr>
          <p:cNvPr id="170" name="Oval"/>
          <p:cNvSpPr/>
          <p:nvPr/>
        </p:nvSpPr>
        <p:spPr>
          <a:xfrm>
            <a:off x="295509" y="2247241"/>
            <a:ext cx="2799317" cy="2757179"/>
          </a:xfrm>
          <a:prstGeom prst="ellipse">
            <a:avLst/>
          </a:prstGeom>
          <a:solidFill>
            <a:srgbClr val="4A287E">
              <a:alpha val="11180"/>
            </a:srgbClr>
          </a:solidFill>
          <a:ln w="12700">
            <a:miter lim="400000"/>
          </a:ln>
        </p:spPr>
        <p:txBody>
          <a:bodyPr lIns="45719" rIns="45719" anchor="ctr"/>
          <a:lstStyle/>
          <a:p>
            <a:pPr>
              <a:spcBef>
                <a:spcPts val="0"/>
              </a:spcBef>
              <a:defRPr sz="1800" i="0">
                <a:latin typeface="+mn-lt"/>
                <a:ea typeface="+mn-ea"/>
                <a:cs typeface="+mn-cs"/>
                <a:sym typeface="Calibri"/>
              </a:defRPr>
            </a:pPr>
            <a:endParaRPr/>
          </a:p>
        </p:txBody>
      </p:sp>
      <p:sp>
        <p:nvSpPr>
          <p:cNvPr id="171" name="Content Placeholder 4"/>
          <p:cNvSpPr txBox="1"/>
          <p:nvPr/>
        </p:nvSpPr>
        <p:spPr>
          <a:xfrm>
            <a:off x="163602" y="3210968"/>
            <a:ext cx="2407351" cy="1922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lnSpc>
                <a:spcPct val="80000"/>
              </a:lnSpc>
              <a:defRPr sz="2800" i="0">
                <a:latin typeface="Graphik Semibold"/>
                <a:ea typeface="Graphik Semibold"/>
                <a:cs typeface="Graphik Semibold"/>
                <a:sym typeface="Graphik Semibold"/>
              </a:defRPr>
            </a:lvl1pPr>
          </a:lstStyle>
          <a:p>
            <a:pPr>
              <a:defRPr sz="2500">
                <a:latin typeface="Graphik"/>
                <a:ea typeface="Graphik"/>
                <a:cs typeface="Graphik"/>
                <a:sym typeface="Graphik"/>
              </a:defRPr>
            </a:pPr>
            <a:r>
              <a:rPr sz="2400" dirty="0">
                <a:latin typeface="Graphik Semibold"/>
                <a:ea typeface="Graphik Semibold"/>
                <a:cs typeface="Graphik Semibold"/>
                <a:sym typeface="Graphik Semibold"/>
              </a:rPr>
              <a:t>Gendered </a:t>
            </a:r>
            <a:endParaRPr lang="en-CA" sz="2400" dirty="0">
              <a:latin typeface="Graphik Semibold"/>
              <a:ea typeface="Graphik Semibold"/>
              <a:cs typeface="Graphik Semibold"/>
              <a:sym typeface="Graphik Semibold"/>
            </a:endParaRPr>
          </a:p>
          <a:p>
            <a:pPr>
              <a:defRPr sz="2500">
                <a:latin typeface="Graphik"/>
                <a:ea typeface="Graphik"/>
                <a:cs typeface="Graphik"/>
                <a:sym typeface="Graphik"/>
              </a:defRPr>
            </a:pPr>
            <a:r>
              <a:rPr sz="2400" dirty="0">
                <a:latin typeface="Graphik Semibold"/>
                <a:ea typeface="Graphik Semibold"/>
                <a:cs typeface="Graphik Semibold"/>
                <a:sym typeface="Graphik Semibold"/>
              </a:rPr>
              <a:t>poverty</a:t>
            </a:r>
          </a:p>
        </p:txBody>
      </p:sp>
      <p:sp>
        <p:nvSpPr>
          <p:cNvPr id="172" name="Oval"/>
          <p:cNvSpPr/>
          <p:nvPr/>
        </p:nvSpPr>
        <p:spPr>
          <a:xfrm>
            <a:off x="2160364" y="2870791"/>
            <a:ext cx="3202032" cy="3175528"/>
          </a:xfrm>
          <a:prstGeom prst="ellipse">
            <a:avLst/>
          </a:prstGeom>
          <a:solidFill>
            <a:srgbClr val="4A287E">
              <a:alpha val="11180"/>
            </a:srgbClr>
          </a:solidFill>
          <a:ln w="12700">
            <a:miter lim="400000"/>
          </a:ln>
        </p:spPr>
        <p:txBody>
          <a:bodyPr lIns="45719" rIns="45719" anchor="ctr"/>
          <a:lstStyle/>
          <a:p>
            <a:pPr>
              <a:spcBef>
                <a:spcPts val="0"/>
              </a:spcBef>
              <a:defRPr sz="1800" i="0">
                <a:latin typeface="+mn-lt"/>
                <a:ea typeface="+mn-ea"/>
                <a:cs typeface="+mn-cs"/>
                <a:sym typeface="Calibri"/>
              </a:defRPr>
            </a:pPr>
            <a:endParaRPr/>
          </a:p>
        </p:txBody>
      </p:sp>
      <p:sp>
        <p:nvSpPr>
          <p:cNvPr id="173" name="Content Placeholder 4"/>
          <p:cNvSpPr txBox="1"/>
          <p:nvPr/>
        </p:nvSpPr>
        <p:spPr>
          <a:xfrm>
            <a:off x="2410802" y="4142336"/>
            <a:ext cx="2767176" cy="1724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defTabSz="777240">
              <a:lnSpc>
                <a:spcPct val="90000"/>
              </a:lnSpc>
              <a:spcBef>
                <a:spcPts val="800"/>
              </a:spcBef>
              <a:defRPr sz="2380" i="0">
                <a:latin typeface="Graphik Semibold"/>
                <a:ea typeface="Graphik Semibold"/>
                <a:cs typeface="Graphik Semibold"/>
                <a:sym typeface="Graphik Semibold"/>
              </a:defRPr>
            </a:lvl1pPr>
          </a:lstStyle>
          <a:p>
            <a:pPr>
              <a:spcBef>
                <a:spcPts val="0"/>
              </a:spcBef>
              <a:defRPr sz="2125">
                <a:latin typeface="Graphik"/>
                <a:ea typeface="Graphik"/>
                <a:cs typeface="Graphik"/>
                <a:sym typeface="Graphik"/>
              </a:defRPr>
            </a:pPr>
            <a:r>
              <a:rPr sz="2400" dirty="0">
                <a:latin typeface="Graphik Semibold"/>
                <a:ea typeface="Graphik Semibold"/>
                <a:cs typeface="Graphik Semibold"/>
                <a:sym typeface="Graphik Semibold"/>
              </a:rPr>
              <a:t>Inter-generational poverty and </a:t>
            </a:r>
            <a:endParaRPr lang="en-CA" sz="2400" dirty="0">
              <a:latin typeface="Graphik Semibold"/>
              <a:ea typeface="Graphik Semibold"/>
              <a:cs typeface="Graphik Semibold"/>
              <a:sym typeface="Graphik Semibold"/>
            </a:endParaRPr>
          </a:p>
          <a:p>
            <a:pPr>
              <a:spcBef>
                <a:spcPts val="0"/>
              </a:spcBef>
              <a:defRPr sz="2125">
                <a:latin typeface="Graphik"/>
                <a:ea typeface="Graphik"/>
                <a:cs typeface="Graphik"/>
                <a:sym typeface="Graphik"/>
              </a:defRPr>
            </a:pPr>
            <a:r>
              <a:rPr sz="2400" dirty="0">
                <a:latin typeface="Graphik Semibold"/>
                <a:ea typeface="Graphik Semibold"/>
                <a:cs typeface="Graphik Semibold"/>
                <a:sym typeface="Graphik Semibold"/>
              </a:rPr>
              <a:t>its links </a:t>
            </a:r>
            <a:endParaRPr lang="en-CA" sz="2400" dirty="0">
              <a:latin typeface="Graphik Semibold"/>
              <a:ea typeface="Graphik Semibold"/>
              <a:cs typeface="Graphik Semibold"/>
              <a:sym typeface="Graphik Semibold"/>
            </a:endParaRPr>
          </a:p>
          <a:p>
            <a:pPr>
              <a:spcBef>
                <a:spcPts val="0"/>
              </a:spcBef>
              <a:defRPr sz="2125">
                <a:latin typeface="Graphik"/>
                <a:ea typeface="Graphik"/>
                <a:cs typeface="Graphik"/>
                <a:sym typeface="Graphik"/>
              </a:defRPr>
            </a:pPr>
            <a:r>
              <a:rPr sz="2400" dirty="0">
                <a:latin typeface="Graphik Semibold"/>
                <a:ea typeface="Graphik Semibold"/>
                <a:cs typeface="Graphik Semibold"/>
                <a:sym typeface="Graphik Semibold"/>
              </a:rPr>
              <a:t>with abuse</a:t>
            </a:r>
          </a:p>
        </p:txBody>
      </p:sp>
      <p:sp>
        <p:nvSpPr>
          <p:cNvPr id="174" name="Oval"/>
          <p:cNvSpPr/>
          <p:nvPr/>
        </p:nvSpPr>
        <p:spPr>
          <a:xfrm>
            <a:off x="4921486" y="2276699"/>
            <a:ext cx="2407353" cy="2727722"/>
          </a:xfrm>
          <a:prstGeom prst="ellipse">
            <a:avLst/>
          </a:prstGeom>
          <a:solidFill>
            <a:srgbClr val="4A287E">
              <a:alpha val="11180"/>
            </a:srgbClr>
          </a:solidFill>
          <a:ln w="12700">
            <a:miter lim="400000"/>
          </a:ln>
        </p:spPr>
        <p:txBody>
          <a:bodyPr lIns="45719" rIns="45719" anchor="ctr"/>
          <a:lstStyle/>
          <a:p>
            <a:pPr>
              <a:spcBef>
                <a:spcPts val="0"/>
              </a:spcBef>
              <a:defRPr sz="1800" i="0">
                <a:latin typeface="+mn-lt"/>
                <a:ea typeface="+mn-ea"/>
                <a:cs typeface="+mn-cs"/>
                <a:sym typeface="Calibri"/>
              </a:defRPr>
            </a:pPr>
            <a:endParaRPr/>
          </a:p>
        </p:txBody>
      </p:sp>
      <p:sp>
        <p:nvSpPr>
          <p:cNvPr id="175" name="Content Placeholder 4"/>
          <p:cNvSpPr txBox="1"/>
          <p:nvPr/>
        </p:nvSpPr>
        <p:spPr>
          <a:xfrm>
            <a:off x="4825146" y="3210968"/>
            <a:ext cx="2531865" cy="1922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lnSpc>
                <a:spcPct val="80000"/>
              </a:lnSpc>
              <a:defRPr sz="2800" i="0">
                <a:latin typeface="Graphik Semibold"/>
                <a:ea typeface="Graphik Semibold"/>
                <a:cs typeface="Graphik Semibold"/>
                <a:sym typeface="Graphik Semibold"/>
              </a:defRPr>
            </a:lvl1pPr>
          </a:lstStyle>
          <a:p>
            <a:pPr>
              <a:defRPr sz="2500">
                <a:latin typeface="Graphik"/>
                <a:ea typeface="Graphik"/>
                <a:cs typeface="Graphik"/>
                <a:sym typeface="Graphik"/>
              </a:defRPr>
            </a:pPr>
            <a:r>
              <a:rPr sz="2400" dirty="0">
                <a:latin typeface="Graphik Semibold"/>
                <a:ea typeface="Graphik Semibold"/>
                <a:cs typeface="Graphik Semibold"/>
                <a:sym typeface="Graphik Semibold"/>
              </a:rPr>
              <a:t>Stigmatized pain conditions</a:t>
            </a:r>
          </a:p>
        </p:txBody>
      </p:sp>
      <p:sp>
        <p:nvSpPr>
          <p:cNvPr id="176" name="Oval"/>
          <p:cNvSpPr/>
          <p:nvPr/>
        </p:nvSpPr>
        <p:spPr>
          <a:xfrm>
            <a:off x="6607126" y="2931411"/>
            <a:ext cx="2582288" cy="2990924"/>
          </a:xfrm>
          <a:prstGeom prst="ellipse">
            <a:avLst/>
          </a:prstGeom>
          <a:solidFill>
            <a:srgbClr val="4A287E">
              <a:alpha val="11180"/>
            </a:srgbClr>
          </a:solidFill>
          <a:ln w="12700">
            <a:miter lim="400000"/>
          </a:ln>
        </p:spPr>
        <p:txBody>
          <a:bodyPr lIns="45719" rIns="45719" anchor="ctr"/>
          <a:lstStyle/>
          <a:p>
            <a:pPr>
              <a:spcBef>
                <a:spcPts val="0"/>
              </a:spcBef>
              <a:defRPr sz="1800" i="0">
                <a:latin typeface="+mn-lt"/>
                <a:ea typeface="+mn-ea"/>
                <a:cs typeface="+mn-cs"/>
                <a:sym typeface="Calibri"/>
              </a:defRPr>
            </a:pPr>
            <a:endParaRPr/>
          </a:p>
        </p:txBody>
      </p:sp>
      <p:sp>
        <p:nvSpPr>
          <p:cNvPr id="177" name="Content Placeholder 4"/>
          <p:cNvSpPr txBox="1"/>
          <p:nvPr/>
        </p:nvSpPr>
        <p:spPr>
          <a:xfrm>
            <a:off x="7270515" y="3334208"/>
            <a:ext cx="2407351" cy="1922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lnSpc>
                <a:spcPct val="80000"/>
              </a:lnSpc>
              <a:spcBef>
                <a:spcPts val="900"/>
              </a:spcBef>
              <a:defRPr sz="2800" i="0">
                <a:latin typeface="Graphik Semibold"/>
                <a:ea typeface="Graphik Semibold"/>
                <a:cs typeface="Graphik Semibold"/>
                <a:sym typeface="Graphik Semibold"/>
              </a:defRPr>
            </a:lvl1pPr>
          </a:lstStyle>
          <a:p>
            <a:pPr>
              <a:defRPr sz="2500">
                <a:latin typeface="Graphik"/>
                <a:ea typeface="Graphik"/>
                <a:cs typeface="Graphik"/>
                <a:sym typeface="Graphik"/>
              </a:defRPr>
            </a:pPr>
            <a:endParaRPr sz="2400" dirty="0">
              <a:latin typeface="Graphik Semibold"/>
              <a:ea typeface="Graphik Semibold"/>
              <a:cs typeface="Graphik Semibold"/>
              <a:sym typeface="Graphik Semibold"/>
            </a:endParaRPr>
          </a:p>
        </p:txBody>
      </p:sp>
      <p:sp>
        <p:nvSpPr>
          <p:cNvPr id="178" name="Title 1"/>
          <p:cNvSpPr txBox="1"/>
          <p:nvPr/>
        </p:nvSpPr>
        <p:spPr>
          <a:xfrm>
            <a:off x="1277481" y="2103436"/>
            <a:ext cx="523061"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90000"/>
              </a:lnSpc>
              <a:spcBef>
                <a:spcPts val="0"/>
              </a:spcBef>
              <a:defRPr sz="4300" i="0">
                <a:latin typeface="Graphik Light"/>
                <a:ea typeface="Graphik Light"/>
                <a:cs typeface="Graphik Light"/>
                <a:sym typeface="Graphik Light"/>
              </a:defRPr>
            </a:lvl1pPr>
          </a:lstStyle>
          <a:p>
            <a:r>
              <a:rPr dirty="0"/>
              <a:t>1</a:t>
            </a:r>
          </a:p>
        </p:txBody>
      </p:sp>
      <p:sp>
        <p:nvSpPr>
          <p:cNvPr id="179" name="Title 1"/>
          <p:cNvSpPr txBox="1"/>
          <p:nvPr/>
        </p:nvSpPr>
        <p:spPr>
          <a:xfrm>
            <a:off x="3584344" y="2977142"/>
            <a:ext cx="523061"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90000"/>
              </a:lnSpc>
              <a:spcBef>
                <a:spcPts val="0"/>
              </a:spcBef>
              <a:defRPr sz="4300" i="0">
                <a:latin typeface="Graphik Light"/>
                <a:ea typeface="Graphik Light"/>
                <a:cs typeface="Graphik Light"/>
                <a:sym typeface="Graphik Light"/>
              </a:defRPr>
            </a:lvl1pPr>
          </a:lstStyle>
          <a:p>
            <a:r>
              <a:rPr dirty="0"/>
              <a:t>2</a:t>
            </a:r>
          </a:p>
        </p:txBody>
      </p:sp>
      <p:sp>
        <p:nvSpPr>
          <p:cNvPr id="180" name="Title 1"/>
          <p:cNvSpPr txBox="1"/>
          <p:nvPr/>
        </p:nvSpPr>
        <p:spPr>
          <a:xfrm>
            <a:off x="5886268" y="2103436"/>
            <a:ext cx="523061"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90000"/>
              </a:lnSpc>
              <a:spcBef>
                <a:spcPts val="0"/>
              </a:spcBef>
              <a:defRPr sz="4300" i="0">
                <a:latin typeface="Graphik Light"/>
                <a:ea typeface="Graphik Light"/>
                <a:cs typeface="Graphik Light"/>
                <a:sym typeface="Graphik Light"/>
              </a:defRPr>
            </a:lvl1pPr>
          </a:lstStyle>
          <a:p>
            <a:r>
              <a:rPr dirty="0"/>
              <a:t>3</a:t>
            </a:r>
          </a:p>
        </p:txBody>
      </p:sp>
      <p:sp>
        <p:nvSpPr>
          <p:cNvPr id="181" name="Title 1"/>
          <p:cNvSpPr txBox="1"/>
          <p:nvPr/>
        </p:nvSpPr>
        <p:spPr>
          <a:xfrm>
            <a:off x="7713536" y="2962995"/>
            <a:ext cx="523061"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90000"/>
              </a:lnSpc>
              <a:spcBef>
                <a:spcPts val="0"/>
              </a:spcBef>
              <a:defRPr sz="4300" i="0">
                <a:latin typeface="Graphik Light"/>
                <a:ea typeface="Graphik Light"/>
                <a:cs typeface="Graphik Light"/>
                <a:sym typeface="Graphik Light"/>
              </a:defRPr>
            </a:lvl1pPr>
          </a:lstStyle>
          <a:p>
            <a:r>
              <a:rPr dirty="0"/>
              <a:t>4</a:t>
            </a:r>
          </a:p>
        </p:txBody>
      </p:sp>
      <p:sp>
        <p:nvSpPr>
          <p:cNvPr id="20" name="Oval">
            <a:extLst>
              <a:ext uri="{FF2B5EF4-FFF2-40B4-BE49-F238E27FC236}">
                <a16:creationId xmlns:a16="http://schemas.microsoft.com/office/drawing/2014/main" id="{D6395BF3-2597-E80D-341A-10EF57DD0C24}"/>
              </a:ext>
            </a:extLst>
          </p:cNvPr>
          <p:cNvSpPr/>
          <p:nvPr/>
        </p:nvSpPr>
        <p:spPr>
          <a:xfrm>
            <a:off x="9029898" y="2272707"/>
            <a:ext cx="2999492" cy="3593798"/>
          </a:xfrm>
          <a:prstGeom prst="ellipse">
            <a:avLst/>
          </a:prstGeom>
          <a:solidFill>
            <a:srgbClr val="4A287E">
              <a:alpha val="11180"/>
            </a:srgbClr>
          </a:solidFill>
          <a:ln w="12700">
            <a:miter lim="400000"/>
          </a:ln>
        </p:spPr>
        <p:txBody>
          <a:bodyPr lIns="45719" rIns="45719" anchor="ctr"/>
          <a:lstStyle/>
          <a:p>
            <a:pPr>
              <a:spcBef>
                <a:spcPts val="0"/>
              </a:spcBef>
              <a:defRPr sz="1800" i="0">
                <a:latin typeface="+mn-lt"/>
                <a:ea typeface="+mn-ea"/>
                <a:cs typeface="+mn-cs"/>
                <a:sym typeface="Calibri"/>
              </a:defRPr>
            </a:pPr>
            <a:endParaRPr dirty="0"/>
          </a:p>
        </p:txBody>
      </p:sp>
      <p:sp>
        <p:nvSpPr>
          <p:cNvPr id="2" name="TextBox 1">
            <a:extLst>
              <a:ext uri="{FF2B5EF4-FFF2-40B4-BE49-F238E27FC236}">
                <a16:creationId xmlns:a16="http://schemas.microsoft.com/office/drawing/2014/main" id="{E1CA760C-8E65-E6E8-4581-0DEDEE0AEB7A}"/>
              </a:ext>
            </a:extLst>
          </p:cNvPr>
          <p:cNvSpPr txBox="1"/>
          <p:nvPr/>
        </p:nvSpPr>
        <p:spPr>
          <a:xfrm>
            <a:off x="10186812" y="2247241"/>
            <a:ext cx="377665" cy="8976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100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Graphik"/>
                <a:ea typeface="Graphik"/>
                <a:cs typeface="Graphik"/>
                <a:sym typeface="Graphik"/>
              </a:rPr>
              <a:t>5</a:t>
            </a:r>
          </a:p>
        </p:txBody>
      </p:sp>
      <p:sp>
        <p:nvSpPr>
          <p:cNvPr id="4" name="TextBox 3">
            <a:extLst>
              <a:ext uri="{FF2B5EF4-FFF2-40B4-BE49-F238E27FC236}">
                <a16:creationId xmlns:a16="http://schemas.microsoft.com/office/drawing/2014/main" id="{47A35AB3-3A36-C7C9-2596-E4F12A2420C9}"/>
              </a:ext>
            </a:extLst>
          </p:cNvPr>
          <p:cNvSpPr txBox="1"/>
          <p:nvPr/>
        </p:nvSpPr>
        <p:spPr>
          <a:xfrm>
            <a:off x="8919146" y="3210968"/>
            <a:ext cx="2912995"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spcBef>
                <a:spcPts val="0"/>
              </a:spcBef>
            </a:pPr>
            <a:r>
              <a:rPr kumimoji="0" lang="en-US" sz="2400" b="0" i="0" u="none" strike="noStrike" cap="none" spc="0" normalizeH="0" baseline="0" dirty="0">
                <a:ln>
                  <a:noFill/>
                </a:ln>
                <a:solidFill>
                  <a:srgbClr val="000000"/>
                </a:solidFill>
                <a:effectLst/>
                <a:uFillTx/>
                <a:latin typeface="Graphik"/>
                <a:ea typeface="Graphik"/>
                <a:cs typeface="Graphik"/>
                <a:sym typeface="Graphik"/>
              </a:rPr>
              <a:t>Mothering</a:t>
            </a:r>
            <a:endParaRPr kumimoji="0" lang="en-CA" sz="2400" b="0" i="0" u="none" strike="noStrike" cap="none" spc="0" normalizeH="0" baseline="0" dirty="0">
              <a:ln>
                <a:noFill/>
              </a:ln>
              <a:solidFill>
                <a:srgbClr val="000000"/>
              </a:solidFill>
              <a:effectLst/>
              <a:uFillTx/>
              <a:latin typeface="Graphik"/>
              <a:ea typeface="Graphik"/>
              <a:cs typeface="Graphik"/>
              <a:sym typeface="Graphik"/>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Graphik"/>
              <a:ea typeface="Graphik"/>
              <a:cs typeface="Graphik"/>
              <a:sym typeface="Graphik"/>
            </a:endParaRPr>
          </a:p>
        </p:txBody>
      </p:sp>
      <p:sp>
        <p:nvSpPr>
          <p:cNvPr id="3" name="TextBox 2">
            <a:extLst>
              <a:ext uri="{FF2B5EF4-FFF2-40B4-BE49-F238E27FC236}">
                <a16:creationId xmlns:a16="http://schemas.microsoft.com/office/drawing/2014/main" id="{383F60D7-1BCA-41E0-B56C-FF74A8ADE4D5}"/>
              </a:ext>
            </a:extLst>
          </p:cNvPr>
          <p:cNvSpPr txBox="1"/>
          <p:nvPr/>
        </p:nvSpPr>
        <p:spPr>
          <a:xfrm>
            <a:off x="7092716" y="4000320"/>
            <a:ext cx="1759383"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000000"/>
                </a:solidFill>
                <a:effectLst/>
                <a:uFillTx/>
                <a:latin typeface="Graphik"/>
                <a:ea typeface="Graphik"/>
                <a:cs typeface="Graphik"/>
                <a:sym typeface="Graphik"/>
              </a:rPr>
              <a:t>Relational aspects </a:t>
            </a:r>
          </a:p>
          <a:p>
            <a:pPr marL="0" marR="0" indent="0" algn="ctr" defTabSz="914400" rtl="0" fontAlgn="auto" latinLnBrk="0" hangingPunct="0">
              <a:lnSpc>
                <a:spcPct val="100000"/>
              </a:lnSpc>
              <a:spcBef>
                <a:spcPts val="0"/>
              </a:spcBef>
              <a:spcAft>
                <a:spcPts val="0"/>
              </a:spcAft>
              <a:buClrTx/>
              <a:buSzTx/>
              <a:buFontTx/>
              <a:buNone/>
              <a:tabLst/>
            </a:pPr>
            <a:r>
              <a:rPr lang="en-US" sz="2400" i="0"/>
              <a:t>o</a:t>
            </a:r>
            <a:r>
              <a:rPr kumimoji="0" lang="en-US" sz="2400" b="0" i="0" u="none" strike="noStrike" cap="none" spc="0" normalizeH="0" baseline="0">
                <a:ln>
                  <a:noFill/>
                </a:ln>
                <a:solidFill>
                  <a:srgbClr val="000000"/>
                </a:solidFill>
                <a:effectLst/>
                <a:uFillTx/>
                <a:latin typeface="Graphik"/>
                <a:ea typeface="Graphik"/>
                <a:cs typeface="Graphik"/>
                <a:sym typeface="Graphik"/>
              </a:rPr>
              <a:t>f pain management</a:t>
            </a:r>
            <a:endParaRPr kumimoji="0" lang="en-US" sz="2400" b="0" i="0" u="none" strike="noStrike" cap="none" spc="0" normalizeH="0" baseline="0" dirty="0">
              <a:ln>
                <a:noFill/>
              </a:ln>
              <a:solidFill>
                <a:srgbClr val="000000"/>
              </a:solidFill>
              <a:effectLst/>
              <a:uFillTx/>
              <a:latin typeface="Graphik"/>
              <a:ea typeface="Graphik"/>
              <a:cs typeface="Graphik"/>
              <a:sym typeface="Graphik"/>
            </a:endParaRPr>
          </a:p>
        </p:txBody>
      </p:sp>
      <p:grpSp>
        <p:nvGrpSpPr>
          <p:cNvPr id="22" name="Group">
            <a:extLst>
              <a:ext uri="{FF2B5EF4-FFF2-40B4-BE49-F238E27FC236}">
                <a16:creationId xmlns:a16="http://schemas.microsoft.com/office/drawing/2014/main" id="{A52EC0E6-B96B-FBEC-22FF-072064151E25}"/>
              </a:ext>
            </a:extLst>
          </p:cNvPr>
          <p:cNvGrpSpPr/>
          <p:nvPr/>
        </p:nvGrpSpPr>
        <p:grpSpPr>
          <a:xfrm>
            <a:off x="10467334" y="6139767"/>
            <a:ext cx="1822942" cy="451867"/>
            <a:chOff x="0" y="0"/>
            <a:chExt cx="1822941" cy="451866"/>
          </a:xfrm>
        </p:grpSpPr>
        <p:pic>
          <p:nvPicPr>
            <p:cNvPr id="23" name="Group" descr="Group">
              <a:extLst>
                <a:ext uri="{FF2B5EF4-FFF2-40B4-BE49-F238E27FC236}">
                  <a16:creationId xmlns:a16="http://schemas.microsoft.com/office/drawing/2014/main" id="{E82FF6CB-22AD-C16A-8803-AC9040D8CD72}"/>
                </a:ext>
              </a:extLst>
            </p:cNvPr>
            <p:cNvPicPr>
              <a:picLocks noChangeAspect="1"/>
            </p:cNvPicPr>
            <p:nvPr/>
          </p:nvPicPr>
          <p:blipFill>
            <a:blip r:embed="rId2">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24" name="@FionaWebster1…">
              <a:extLst>
                <a:ext uri="{FF2B5EF4-FFF2-40B4-BE49-F238E27FC236}">
                  <a16:creationId xmlns:a16="http://schemas.microsoft.com/office/drawing/2014/main" id="{DED4A95C-1181-5B6A-84A3-5585FE14C287}"/>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shutterstock_1054452314-kt.png" descr="shutterstock_1054452314-kt.png"/>
          <p:cNvPicPr>
            <a:picLocks noChangeAspect="1"/>
          </p:cNvPicPr>
          <p:nvPr/>
        </p:nvPicPr>
        <p:blipFill>
          <a:blip r:embed="rId2">
            <a:alphaModFix amt="95091"/>
          </a:blip>
          <a:srcRect l="6559"/>
          <a:stretch>
            <a:fillRect/>
          </a:stretch>
        </p:blipFill>
        <p:spPr>
          <a:xfrm>
            <a:off x="-166688" y="-582053"/>
            <a:ext cx="12525206" cy="8936358"/>
          </a:xfrm>
          <a:prstGeom prst="rect">
            <a:avLst/>
          </a:prstGeom>
          <a:ln w="12700">
            <a:miter lim="400000"/>
          </a:ln>
        </p:spPr>
      </p:pic>
      <p:sp>
        <p:nvSpPr>
          <p:cNvPr id="187" name="Rectangle"/>
          <p:cNvSpPr/>
          <p:nvPr/>
        </p:nvSpPr>
        <p:spPr>
          <a:xfrm>
            <a:off x="-7144" y="-25400"/>
            <a:ext cx="12206288" cy="6908800"/>
          </a:xfrm>
          <a:prstGeom prst="rect">
            <a:avLst/>
          </a:prstGeom>
          <a:solidFill>
            <a:srgbClr val="4A287E">
              <a:alpha val="28807"/>
            </a:srgbClr>
          </a:solidFill>
          <a:ln w="12700">
            <a:solidFill>
              <a:schemeClr val="accent1">
                <a:alpha val="28807"/>
              </a:schemeClr>
            </a:solidFill>
            <a:miter/>
          </a:ln>
        </p:spPr>
        <p:txBody>
          <a:bodyPr lIns="45719" rIns="45719" anchor="ctr"/>
          <a:lstStyle/>
          <a:p>
            <a:pPr>
              <a:spcBef>
                <a:spcPts val="0"/>
              </a:spcBef>
              <a:defRPr sz="1800" i="0">
                <a:latin typeface="+mn-lt"/>
                <a:ea typeface="+mn-ea"/>
                <a:cs typeface="+mn-cs"/>
                <a:sym typeface="Calibri"/>
              </a:defRPr>
            </a:pPr>
            <a:endParaRPr/>
          </a:p>
        </p:txBody>
      </p:sp>
      <p:sp>
        <p:nvSpPr>
          <p:cNvPr id="188" name="Title 1"/>
          <p:cNvSpPr txBox="1">
            <a:spLocks noGrp="1"/>
          </p:cNvSpPr>
          <p:nvPr>
            <p:ph type="title"/>
          </p:nvPr>
        </p:nvSpPr>
        <p:spPr>
          <a:prstGeom prst="rect">
            <a:avLst/>
          </a:prstGeom>
        </p:spPr>
        <p:txBody>
          <a:bodyPr/>
          <a:lstStyle/>
          <a:p>
            <a:pPr defTabSz="813816">
              <a:defRPr sz="3827">
                <a:solidFill>
                  <a:srgbClr val="FFFFFF"/>
                </a:solidFill>
              </a:defRPr>
            </a:pPr>
            <a:r>
              <a:rPr>
                <a:latin typeface="Graphik Medium"/>
                <a:ea typeface="Graphik Medium"/>
                <a:cs typeface="Graphik Medium"/>
                <a:sym typeface="Graphik Medium"/>
              </a:rPr>
              <a:t>1. Gendered poverty: </a:t>
            </a:r>
            <a:r>
              <a:t>the work of living with violence, trauma and single motherhood</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watercolour-purple.png" descr="watercolour-purple.png"/>
          <p:cNvPicPr>
            <a:picLocks noChangeAspect="1"/>
          </p:cNvPicPr>
          <p:nvPr/>
        </p:nvPicPr>
        <p:blipFill>
          <a:blip r:embed="rId5"/>
          <a:srcRect t="28089" b="31315"/>
          <a:stretch>
            <a:fillRect/>
          </a:stretch>
        </p:blipFill>
        <p:spPr>
          <a:xfrm>
            <a:off x="0" y="1926391"/>
            <a:ext cx="12192000" cy="2784023"/>
          </a:xfrm>
          <a:prstGeom prst="rect">
            <a:avLst/>
          </a:prstGeom>
          <a:ln w="12700">
            <a:miter lim="400000"/>
          </a:ln>
        </p:spPr>
      </p:pic>
      <p:sp>
        <p:nvSpPr>
          <p:cNvPr id="194" name="Title 1"/>
          <p:cNvSpPr txBox="1">
            <a:spLocks noGrp="1"/>
          </p:cNvSpPr>
          <p:nvPr>
            <p:ph type="title"/>
          </p:nvPr>
        </p:nvSpPr>
        <p:spPr>
          <a:prstGeom prst="rect">
            <a:avLst/>
          </a:prstGeom>
        </p:spPr>
        <p:txBody>
          <a:bodyPr/>
          <a:lstStyle/>
          <a:p>
            <a:pPr defTabSz="813816">
              <a:defRPr sz="3827"/>
            </a:pPr>
            <a:r>
              <a:rPr dirty="0">
                <a:solidFill>
                  <a:srgbClr val="4A287E"/>
                </a:solidFill>
                <a:latin typeface="Graphik Medium"/>
                <a:ea typeface="Graphik Medium"/>
                <a:cs typeface="Graphik Medium"/>
                <a:sym typeface="Graphik Medium"/>
              </a:rPr>
              <a:t>1. Gendered poverty</a:t>
            </a:r>
            <a:endParaRPr dirty="0"/>
          </a:p>
        </p:txBody>
      </p:sp>
      <p:sp>
        <p:nvSpPr>
          <p:cNvPr id="195" name="Content Placeholder 3"/>
          <p:cNvSpPr txBox="1">
            <a:spLocks noGrp="1"/>
          </p:cNvSpPr>
          <p:nvPr>
            <p:ph type="body" sz="half" idx="1"/>
          </p:nvPr>
        </p:nvSpPr>
        <p:spPr>
          <a:xfrm>
            <a:off x="781080" y="2120929"/>
            <a:ext cx="10629840" cy="2358306"/>
          </a:xfrm>
          <a:prstGeom prst="rect">
            <a:avLst/>
          </a:prstGeom>
        </p:spPr>
        <p:txBody>
          <a:bodyPr>
            <a:normAutofit/>
          </a:bodyPr>
          <a:lstStyle>
            <a:lvl1pPr marL="0" indent="0">
              <a:buSzTx/>
              <a:buNone/>
              <a:defRPr sz="2600">
                <a:latin typeface="Graphik Medium"/>
                <a:ea typeface="Graphik Medium"/>
                <a:cs typeface="Graphik Medium"/>
                <a:sym typeface="Graphik Medium"/>
              </a:defRPr>
            </a:lvl1pPr>
          </a:lstStyle>
          <a:p>
            <a:r>
              <a:rPr sz="2800" dirty="0"/>
              <a:t>“</a:t>
            </a:r>
            <a:r>
              <a:rPr sz="2800" dirty="0">
                <a:solidFill>
                  <a:schemeClr val="tx1"/>
                </a:solidFill>
              </a:rPr>
              <a:t>I was, I separated 2 years ago</a:t>
            </a:r>
            <a:r>
              <a:rPr sz="2800" dirty="0"/>
              <a:t>; I was in a very abusive marriage for 26 years. But my ex-husband earned a very good wage so I could afford most of my treatments. Since we separated, he provides very minimal support and is trying to ruin that. So, I basically can’t afford the management plan my doctors set up in 2016”</a:t>
            </a:r>
          </a:p>
        </p:txBody>
      </p:sp>
      <p:sp>
        <p:nvSpPr>
          <p:cNvPr id="196" name="Content Placeholder 4"/>
          <p:cNvSpPr txBox="1"/>
          <p:nvPr/>
        </p:nvSpPr>
        <p:spPr>
          <a:xfrm>
            <a:off x="3152902" y="4838695"/>
            <a:ext cx="8463055" cy="182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a:lvl1pPr>
          </a:lstStyle>
          <a:p>
            <a:endParaRPr dirty="0"/>
          </a:p>
        </p:txBody>
      </p:sp>
      <p:pic>
        <p:nvPicPr>
          <p:cNvPr id="2" name="Lisa - slide 13.mp3" descr="Lisa - slide 13.mp3">
            <a:hlinkClick r:id="" action="ppaction://media"/>
            <a:extLst>
              <a:ext uri="{FF2B5EF4-FFF2-40B4-BE49-F238E27FC236}">
                <a16:creationId xmlns:a16="http://schemas.microsoft.com/office/drawing/2014/main" id="{F8590BE0-8B63-5E0A-5D58-AD5D905D2EE3}"/>
              </a:ext>
            </a:extLst>
          </p:cNvPr>
          <p:cNvPicPr>
            <a:picLocks noChangeAspect="1"/>
          </p:cNvPicPr>
          <p:nvPr>
            <a:audioFile r:link="rId1"/>
            <p:extLst>
              <p:ext uri="{DAA4B4D4-6D71-4841-9C94-3DE7FCFB9230}">
                <p14:media xmlns:p14="http://schemas.microsoft.com/office/powerpoint/2010/main" r:embed="rId2">
                  <p14:trim st="1547.2651"/>
                </p14:media>
              </p:ext>
            </p:extLst>
          </p:nvPr>
        </p:nvPicPr>
        <p:blipFill>
          <a:blip r:embed="rId6"/>
          <a:stretch>
            <a:fillRect/>
          </a:stretch>
        </p:blipFill>
        <p:spPr>
          <a:xfrm>
            <a:off x="576043" y="5867152"/>
            <a:ext cx="812800" cy="812800"/>
          </a:xfrm>
          <a:prstGeom prst="rect">
            <a:avLst/>
          </a:prstGeom>
        </p:spPr>
      </p:pic>
      <p:grpSp>
        <p:nvGrpSpPr>
          <p:cNvPr id="10" name="Group">
            <a:extLst>
              <a:ext uri="{FF2B5EF4-FFF2-40B4-BE49-F238E27FC236}">
                <a16:creationId xmlns:a16="http://schemas.microsoft.com/office/drawing/2014/main" id="{5FD2A504-892B-B97F-F7F6-118A1428BE90}"/>
              </a:ext>
            </a:extLst>
          </p:cNvPr>
          <p:cNvGrpSpPr/>
          <p:nvPr/>
        </p:nvGrpSpPr>
        <p:grpSpPr>
          <a:xfrm>
            <a:off x="10467334" y="6139767"/>
            <a:ext cx="1822942" cy="451867"/>
            <a:chOff x="0" y="0"/>
            <a:chExt cx="1822941" cy="451866"/>
          </a:xfrm>
        </p:grpSpPr>
        <p:pic>
          <p:nvPicPr>
            <p:cNvPr id="11" name="Group" descr="Group">
              <a:extLst>
                <a:ext uri="{FF2B5EF4-FFF2-40B4-BE49-F238E27FC236}">
                  <a16:creationId xmlns:a16="http://schemas.microsoft.com/office/drawing/2014/main" id="{9DE3754A-4383-5E98-E851-4FA547E41A65}"/>
                </a:ext>
              </a:extLst>
            </p:cNvPr>
            <p:cNvPicPr>
              <a:picLocks noChangeAspect="1"/>
            </p:cNvPicPr>
            <p:nvPr/>
          </p:nvPicPr>
          <p:blipFill>
            <a:blip r:embed="rId7">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12" name="@FionaWebster1…">
              <a:extLst>
                <a:ext uri="{FF2B5EF4-FFF2-40B4-BE49-F238E27FC236}">
                  <a16:creationId xmlns:a16="http://schemas.microsoft.com/office/drawing/2014/main" id="{B3449D26-D95F-0C08-87DE-FE72E87F628F}"/>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watercolour-purple.png" descr="watercolour-purple.png"/>
          <p:cNvPicPr>
            <a:picLocks/>
          </p:cNvPicPr>
          <p:nvPr/>
        </p:nvPicPr>
        <p:blipFill>
          <a:blip r:embed="rId5"/>
          <a:srcRect t="35050" r="9592" b="24354"/>
          <a:stretch>
            <a:fillRect/>
          </a:stretch>
        </p:blipFill>
        <p:spPr>
          <a:xfrm>
            <a:off x="0" y="1898862"/>
            <a:ext cx="12192000" cy="2591752"/>
          </a:xfrm>
          <a:prstGeom prst="rect">
            <a:avLst/>
          </a:prstGeom>
          <a:ln w="12700">
            <a:miter lim="400000"/>
          </a:ln>
        </p:spPr>
      </p:pic>
      <p:sp>
        <p:nvSpPr>
          <p:cNvPr id="202" name="Title 1"/>
          <p:cNvSpPr txBox="1">
            <a:spLocks noGrp="1"/>
          </p:cNvSpPr>
          <p:nvPr>
            <p:ph type="title"/>
          </p:nvPr>
        </p:nvSpPr>
        <p:spPr>
          <a:prstGeom prst="rect">
            <a:avLst/>
          </a:prstGeom>
        </p:spPr>
        <p:txBody>
          <a:bodyPr/>
          <a:lstStyle/>
          <a:p>
            <a:pPr defTabSz="813816">
              <a:defRPr sz="3827"/>
            </a:pPr>
            <a:r>
              <a:rPr dirty="0">
                <a:solidFill>
                  <a:srgbClr val="4A287E"/>
                </a:solidFill>
                <a:latin typeface="Graphik Medium"/>
                <a:ea typeface="Graphik Medium"/>
                <a:cs typeface="Graphik Medium"/>
                <a:sym typeface="Graphik Medium"/>
              </a:rPr>
              <a:t>1. Gendered poverty</a:t>
            </a:r>
            <a:endParaRPr dirty="0"/>
          </a:p>
        </p:txBody>
      </p:sp>
      <p:sp>
        <p:nvSpPr>
          <p:cNvPr id="203" name="Content Placeholder 2"/>
          <p:cNvSpPr txBox="1">
            <a:spLocks noGrp="1"/>
          </p:cNvSpPr>
          <p:nvPr>
            <p:ph type="body" sz="half" idx="1"/>
          </p:nvPr>
        </p:nvSpPr>
        <p:spPr>
          <a:xfrm>
            <a:off x="791572" y="2030385"/>
            <a:ext cx="10562228" cy="2328706"/>
          </a:xfrm>
          <a:prstGeom prst="rect">
            <a:avLst/>
          </a:prstGeom>
        </p:spPr>
        <p:txBody>
          <a:bodyPr>
            <a:normAutofit lnSpcReduction="10000"/>
          </a:bodyPr>
          <a:lstStyle>
            <a:lvl1pPr marL="0" indent="0" defTabSz="813816">
              <a:spcBef>
                <a:spcPts val="800"/>
              </a:spcBef>
              <a:buSzTx/>
              <a:buNone/>
              <a:defRPr sz="2314">
                <a:latin typeface="Graphik Medium"/>
                <a:ea typeface="Graphik Medium"/>
                <a:cs typeface="Graphik Medium"/>
                <a:sym typeface="Graphik Medium"/>
              </a:defRPr>
            </a:lvl1pPr>
          </a:lstStyle>
          <a:p>
            <a:r>
              <a:rPr sz="2800" dirty="0"/>
              <a:t>My ex-husband doesn’t give me any child support. Never ha</a:t>
            </a:r>
            <a:r>
              <a:rPr lang="en-CA" sz="2800" dirty="0"/>
              <a:t>s</a:t>
            </a:r>
            <a:r>
              <a:rPr sz="2800" dirty="0"/>
              <a:t>. We do 50/50 custody, that’s been his reasoning for not doing child support and he won’t do mediation with me anymore. So, now it’s either I take him to court or or just deal with the situation. And he’s very vindictive. So, if I do take him to court, then that means that he’s </a:t>
            </a:r>
            <a:r>
              <a:rPr sz="2800" dirty="0" err="1"/>
              <a:t>gonna</a:t>
            </a:r>
            <a:r>
              <a:rPr sz="2800" dirty="0"/>
              <a:t> make my life difficult for an extended period of time. </a:t>
            </a:r>
          </a:p>
        </p:txBody>
      </p:sp>
      <p:sp>
        <p:nvSpPr>
          <p:cNvPr id="204" name="Content Placeholder 3"/>
          <p:cNvSpPr txBox="1"/>
          <p:nvPr/>
        </p:nvSpPr>
        <p:spPr>
          <a:xfrm>
            <a:off x="6554562" y="3663262"/>
            <a:ext cx="5362863" cy="24082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905255">
              <a:spcBef>
                <a:spcPts val="900"/>
              </a:spcBef>
              <a:defRPr sz="1584"/>
            </a:lvl1pPr>
          </a:lstStyle>
          <a:p>
            <a:endParaRPr dirty="0"/>
          </a:p>
        </p:txBody>
      </p:sp>
      <p:pic>
        <p:nvPicPr>
          <p:cNvPr id="2" name="Uma - slide 14.mp3" descr="Uma - slide 14.mp3">
            <a:hlinkClick r:id="" action="ppaction://media"/>
            <a:extLst>
              <a:ext uri="{FF2B5EF4-FFF2-40B4-BE49-F238E27FC236}">
                <a16:creationId xmlns:a16="http://schemas.microsoft.com/office/drawing/2014/main" id="{444DB9B1-8072-EF7C-B7F8-113A311AE9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572" y="5778835"/>
            <a:ext cx="812800" cy="812800"/>
          </a:xfrm>
          <a:prstGeom prst="rect">
            <a:avLst/>
          </a:prstGeom>
        </p:spPr>
      </p:pic>
      <p:grpSp>
        <p:nvGrpSpPr>
          <p:cNvPr id="10" name="Group">
            <a:extLst>
              <a:ext uri="{FF2B5EF4-FFF2-40B4-BE49-F238E27FC236}">
                <a16:creationId xmlns:a16="http://schemas.microsoft.com/office/drawing/2014/main" id="{7534B957-B8B7-377A-2A3F-6CF4D3E619DB}"/>
              </a:ext>
            </a:extLst>
          </p:cNvPr>
          <p:cNvGrpSpPr/>
          <p:nvPr/>
        </p:nvGrpSpPr>
        <p:grpSpPr>
          <a:xfrm>
            <a:off x="10467334" y="6139767"/>
            <a:ext cx="1822942" cy="451867"/>
            <a:chOff x="0" y="0"/>
            <a:chExt cx="1822941" cy="451866"/>
          </a:xfrm>
        </p:grpSpPr>
        <p:pic>
          <p:nvPicPr>
            <p:cNvPr id="11" name="Group" descr="Group">
              <a:extLst>
                <a:ext uri="{FF2B5EF4-FFF2-40B4-BE49-F238E27FC236}">
                  <a16:creationId xmlns:a16="http://schemas.microsoft.com/office/drawing/2014/main" id="{E3D92180-1BEE-02F8-B762-C5D0A6D144F3}"/>
                </a:ext>
              </a:extLst>
            </p:cNvPr>
            <p:cNvPicPr>
              <a:picLocks noChangeAspect="1"/>
            </p:cNvPicPr>
            <p:nvPr/>
          </p:nvPicPr>
          <p:blipFill>
            <a:blip r:embed="rId7">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12" name="@FionaWebster1…">
              <a:extLst>
                <a:ext uri="{FF2B5EF4-FFF2-40B4-BE49-F238E27FC236}">
                  <a16:creationId xmlns:a16="http://schemas.microsoft.com/office/drawing/2014/main" id="{A107513B-DFCE-CE8A-AFEA-7D8488EE91AA}"/>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watercolour-purple.png" descr="watercolour-purple.png"/>
          <p:cNvPicPr>
            <a:picLocks/>
          </p:cNvPicPr>
          <p:nvPr/>
        </p:nvPicPr>
        <p:blipFill>
          <a:blip r:embed="rId5"/>
          <a:srcRect t="28089" b="31315"/>
          <a:stretch>
            <a:fillRect/>
          </a:stretch>
        </p:blipFill>
        <p:spPr>
          <a:xfrm>
            <a:off x="0" y="1926391"/>
            <a:ext cx="12192000" cy="3005174"/>
          </a:xfrm>
          <a:prstGeom prst="rect">
            <a:avLst/>
          </a:prstGeom>
          <a:ln w="12700">
            <a:miter lim="400000"/>
          </a:ln>
        </p:spPr>
      </p:pic>
      <p:sp>
        <p:nvSpPr>
          <p:cNvPr id="210" name="Title 1"/>
          <p:cNvSpPr txBox="1">
            <a:spLocks noGrp="1"/>
          </p:cNvSpPr>
          <p:nvPr>
            <p:ph type="title"/>
          </p:nvPr>
        </p:nvSpPr>
        <p:spPr>
          <a:prstGeom prst="rect">
            <a:avLst/>
          </a:prstGeom>
        </p:spPr>
        <p:txBody>
          <a:bodyPr/>
          <a:lstStyle/>
          <a:p>
            <a:pPr defTabSz="813816">
              <a:defRPr sz="3827"/>
            </a:pPr>
            <a:r>
              <a:rPr dirty="0">
                <a:solidFill>
                  <a:srgbClr val="4A287E"/>
                </a:solidFill>
                <a:latin typeface="Graphik Medium"/>
                <a:ea typeface="Graphik Medium"/>
                <a:cs typeface="Graphik Medium"/>
                <a:sym typeface="Graphik Medium"/>
              </a:rPr>
              <a:t>1. Gendered poverty</a:t>
            </a:r>
            <a:endParaRPr dirty="0"/>
          </a:p>
        </p:txBody>
      </p:sp>
      <p:sp>
        <p:nvSpPr>
          <p:cNvPr id="211" name="Content Placeholder 2"/>
          <p:cNvSpPr txBox="1">
            <a:spLocks noGrp="1"/>
          </p:cNvSpPr>
          <p:nvPr>
            <p:ph type="body" sz="half" idx="1"/>
          </p:nvPr>
        </p:nvSpPr>
        <p:spPr>
          <a:xfrm>
            <a:off x="853742" y="2198641"/>
            <a:ext cx="10777721" cy="2713167"/>
          </a:xfrm>
          <a:prstGeom prst="rect">
            <a:avLst/>
          </a:prstGeom>
        </p:spPr>
        <p:txBody>
          <a:bodyPr>
            <a:normAutofit/>
          </a:bodyPr>
          <a:lstStyle/>
          <a:p>
            <a:pPr marL="0" indent="0" defTabSz="768095">
              <a:spcBef>
                <a:spcPts val="800"/>
              </a:spcBef>
              <a:buSzTx/>
              <a:buNone/>
              <a:defRPr sz="2184">
                <a:latin typeface="Graphik Medium"/>
                <a:ea typeface="Graphik Medium"/>
                <a:cs typeface="Graphik Medium"/>
                <a:sym typeface="Graphik Medium"/>
              </a:defRPr>
            </a:pPr>
            <a:r>
              <a:rPr sz="2400" dirty="0"/>
              <a:t>So,</a:t>
            </a:r>
            <a:r>
              <a:rPr sz="2400" b="1" dirty="0">
                <a:latin typeface="+mn-lt"/>
                <a:ea typeface="+mn-ea"/>
                <a:cs typeface="+mn-cs"/>
                <a:sym typeface="Calibri"/>
              </a:rPr>
              <a:t> </a:t>
            </a:r>
            <a:r>
              <a:rPr sz="2400" dirty="0"/>
              <a:t>being</a:t>
            </a:r>
            <a:r>
              <a:rPr sz="2400" b="1" dirty="0">
                <a:latin typeface="+mn-lt"/>
                <a:ea typeface="+mn-ea"/>
                <a:cs typeface="+mn-cs"/>
                <a:sym typeface="Calibri"/>
              </a:rPr>
              <a:t> </a:t>
            </a:r>
            <a:r>
              <a:rPr sz="2400" dirty="0"/>
              <a:t>a</a:t>
            </a:r>
            <a:r>
              <a:rPr sz="2400" b="1" dirty="0">
                <a:latin typeface="+mn-lt"/>
                <a:ea typeface="+mn-ea"/>
                <a:cs typeface="+mn-cs"/>
                <a:sym typeface="Calibri"/>
              </a:rPr>
              <a:t> </a:t>
            </a:r>
            <a:r>
              <a:rPr sz="2400" dirty="0"/>
              <a:t>single</a:t>
            </a:r>
            <a:r>
              <a:rPr sz="2400" b="1" dirty="0">
                <a:latin typeface="+mn-lt"/>
                <a:ea typeface="+mn-ea"/>
                <a:cs typeface="+mn-cs"/>
                <a:sym typeface="Calibri"/>
              </a:rPr>
              <a:t> </a:t>
            </a:r>
            <a:r>
              <a:rPr sz="2400" dirty="0"/>
              <a:t>mom,</a:t>
            </a:r>
            <a:r>
              <a:rPr sz="2400" b="1" dirty="0">
                <a:latin typeface="+mn-lt"/>
                <a:ea typeface="+mn-ea"/>
                <a:cs typeface="+mn-cs"/>
                <a:sym typeface="Calibri"/>
              </a:rPr>
              <a:t> </a:t>
            </a:r>
            <a:r>
              <a:rPr sz="2400" dirty="0"/>
              <a:t>yeah,</a:t>
            </a:r>
            <a:r>
              <a:rPr sz="2400" b="1" dirty="0">
                <a:latin typeface="+mn-lt"/>
                <a:ea typeface="+mn-ea"/>
                <a:cs typeface="+mn-cs"/>
                <a:sym typeface="Calibri"/>
              </a:rPr>
              <a:t> </a:t>
            </a:r>
            <a:r>
              <a:rPr sz="2400" dirty="0"/>
              <a:t>huge</a:t>
            </a:r>
            <a:r>
              <a:rPr sz="2400" b="1" dirty="0">
                <a:latin typeface="+mn-lt"/>
                <a:ea typeface="+mn-ea"/>
                <a:cs typeface="+mn-cs"/>
                <a:sym typeface="Calibri"/>
              </a:rPr>
              <a:t> </a:t>
            </a:r>
            <a:r>
              <a:rPr sz="2400" dirty="0"/>
              <a:t>difference.</a:t>
            </a:r>
            <a:r>
              <a:rPr sz="2400" b="1" dirty="0">
                <a:latin typeface="+mn-lt"/>
                <a:ea typeface="+mn-ea"/>
                <a:cs typeface="+mn-cs"/>
                <a:sym typeface="Calibri"/>
              </a:rPr>
              <a:t> </a:t>
            </a:r>
            <a:r>
              <a:rPr sz="2400" dirty="0"/>
              <a:t>I</a:t>
            </a:r>
            <a:r>
              <a:rPr sz="2400" b="1" dirty="0">
                <a:latin typeface="+mn-lt"/>
                <a:ea typeface="+mn-ea"/>
                <a:cs typeface="+mn-cs"/>
                <a:sym typeface="Calibri"/>
              </a:rPr>
              <a:t> </a:t>
            </a:r>
            <a:r>
              <a:rPr sz="2400" dirty="0"/>
              <a:t>know</a:t>
            </a:r>
            <a:r>
              <a:rPr sz="2400" b="1" dirty="0">
                <a:latin typeface="+mn-lt"/>
                <a:ea typeface="+mn-ea"/>
                <a:cs typeface="+mn-cs"/>
                <a:sym typeface="Calibri"/>
              </a:rPr>
              <a:t> </a:t>
            </a:r>
            <a:r>
              <a:rPr sz="2400" dirty="0"/>
              <a:t>that</a:t>
            </a:r>
            <a:r>
              <a:rPr sz="2400" b="1" dirty="0">
                <a:latin typeface="+mn-lt"/>
                <a:ea typeface="+mn-ea"/>
                <a:cs typeface="+mn-cs"/>
                <a:sym typeface="Calibri"/>
              </a:rPr>
              <a:t> </a:t>
            </a:r>
            <a:r>
              <a:rPr sz="2400" dirty="0"/>
              <a:t>everyone,</a:t>
            </a:r>
            <a:r>
              <a:rPr sz="2400" b="1" dirty="0">
                <a:latin typeface="+mn-lt"/>
                <a:ea typeface="+mn-ea"/>
                <a:cs typeface="+mn-cs"/>
                <a:sym typeface="Calibri"/>
              </a:rPr>
              <a:t> </a:t>
            </a:r>
            <a:r>
              <a:rPr sz="2400" dirty="0"/>
              <a:t>all</a:t>
            </a:r>
            <a:r>
              <a:rPr sz="2400" b="1" dirty="0">
                <a:latin typeface="+mn-lt"/>
                <a:ea typeface="+mn-ea"/>
                <a:cs typeface="+mn-cs"/>
                <a:sym typeface="Calibri"/>
              </a:rPr>
              <a:t> </a:t>
            </a:r>
            <a:r>
              <a:rPr sz="2400" dirty="0"/>
              <a:t>parents,</a:t>
            </a:r>
            <a:r>
              <a:rPr sz="2400" b="1" dirty="0">
                <a:latin typeface="+mn-lt"/>
                <a:ea typeface="+mn-ea"/>
                <a:cs typeface="+mn-cs"/>
                <a:sym typeface="Calibri"/>
              </a:rPr>
              <a:t> </a:t>
            </a:r>
            <a:r>
              <a:rPr sz="2400" dirty="0"/>
              <a:t>are</a:t>
            </a:r>
            <a:r>
              <a:rPr sz="2400" b="1" dirty="0">
                <a:latin typeface="+mn-lt"/>
                <a:ea typeface="+mn-ea"/>
                <a:cs typeface="+mn-cs"/>
                <a:sym typeface="Calibri"/>
              </a:rPr>
              <a:t> </a:t>
            </a:r>
            <a:r>
              <a:rPr sz="2400" dirty="0"/>
              <a:t>stressed,</a:t>
            </a:r>
            <a:r>
              <a:rPr sz="2400" b="1" dirty="0">
                <a:latin typeface="+mn-lt"/>
                <a:ea typeface="+mn-ea"/>
                <a:cs typeface="+mn-cs"/>
                <a:sym typeface="Calibri"/>
              </a:rPr>
              <a:t> </a:t>
            </a:r>
            <a:r>
              <a:rPr sz="2400" dirty="0"/>
              <a:t>I</a:t>
            </a:r>
            <a:r>
              <a:rPr sz="2400" b="1" dirty="0">
                <a:latin typeface="+mn-lt"/>
                <a:ea typeface="+mn-ea"/>
                <a:cs typeface="+mn-cs"/>
                <a:sym typeface="Calibri"/>
              </a:rPr>
              <a:t> </a:t>
            </a:r>
            <a:r>
              <a:rPr sz="2400" dirty="0"/>
              <a:t>get</a:t>
            </a:r>
            <a:r>
              <a:rPr sz="2400" b="1" dirty="0">
                <a:latin typeface="+mn-lt"/>
                <a:ea typeface="+mn-ea"/>
                <a:cs typeface="+mn-cs"/>
                <a:sym typeface="Calibri"/>
              </a:rPr>
              <a:t> </a:t>
            </a:r>
            <a:r>
              <a:rPr sz="2400" dirty="0"/>
              <a:t>that.</a:t>
            </a:r>
            <a:r>
              <a:rPr sz="2400" b="1" dirty="0">
                <a:latin typeface="+mn-lt"/>
                <a:ea typeface="+mn-ea"/>
                <a:cs typeface="+mn-cs"/>
                <a:sym typeface="Calibri"/>
              </a:rPr>
              <a:t> </a:t>
            </a:r>
            <a:r>
              <a:rPr sz="2400" dirty="0"/>
              <a:t>I</a:t>
            </a:r>
            <a:r>
              <a:rPr sz="2400" b="1" dirty="0">
                <a:latin typeface="+mn-lt"/>
                <a:ea typeface="+mn-ea"/>
                <a:cs typeface="+mn-cs"/>
                <a:sym typeface="Calibri"/>
              </a:rPr>
              <a:t> </a:t>
            </a:r>
            <a:r>
              <a:rPr sz="2400" dirty="0"/>
              <a:t>think</a:t>
            </a:r>
            <a:r>
              <a:rPr sz="2400" b="1" dirty="0">
                <a:latin typeface="+mn-lt"/>
                <a:ea typeface="+mn-ea"/>
                <a:cs typeface="+mn-cs"/>
                <a:sym typeface="Calibri"/>
              </a:rPr>
              <a:t> </a:t>
            </a:r>
            <a:r>
              <a:rPr sz="2400" dirty="0"/>
              <a:t>just</a:t>
            </a:r>
            <a:r>
              <a:rPr sz="2400" b="1" dirty="0">
                <a:latin typeface="+mn-lt"/>
                <a:ea typeface="+mn-ea"/>
                <a:cs typeface="+mn-cs"/>
                <a:sym typeface="Calibri"/>
              </a:rPr>
              <a:t> </a:t>
            </a:r>
            <a:r>
              <a:rPr sz="2400" dirty="0"/>
              <a:t>living</a:t>
            </a:r>
            <a:r>
              <a:rPr sz="2400" b="1" dirty="0">
                <a:latin typeface="+mn-lt"/>
                <a:ea typeface="+mn-ea"/>
                <a:cs typeface="+mn-cs"/>
                <a:sym typeface="Calibri"/>
              </a:rPr>
              <a:t> </a:t>
            </a:r>
            <a:r>
              <a:rPr sz="2400" dirty="0"/>
              <a:t>below</a:t>
            </a:r>
            <a:r>
              <a:rPr sz="2400" b="1" dirty="0">
                <a:latin typeface="+mn-lt"/>
                <a:ea typeface="+mn-ea"/>
                <a:cs typeface="+mn-cs"/>
                <a:sym typeface="Calibri"/>
              </a:rPr>
              <a:t> </a:t>
            </a:r>
            <a:r>
              <a:rPr sz="2400" dirty="0"/>
              <a:t>the</a:t>
            </a:r>
            <a:r>
              <a:rPr sz="2400" b="1" dirty="0">
                <a:latin typeface="+mn-lt"/>
                <a:ea typeface="+mn-ea"/>
                <a:cs typeface="+mn-cs"/>
                <a:sym typeface="Calibri"/>
              </a:rPr>
              <a:t> </a:t>
            </a:r>
            <a:r>
              <a:rPr sz="2400" dirty="0"/>
              <a:t>poverty</a:t>
            </a:r>
            <a:r>
              <a:rPr sz="2400" b="1" dirty="0">
                <a:latin typeface="+mn-lt"/>
                <a:ea typeface="+mn-ea"/>
                <a:cs typeface="+mn-cs"/>
                <a:sym typeface="Calibri"/>
              </a:rPr>
              <a:t> </a:t>
            </a:r>
            <a:r>
              <a:rPr sz="2400" dirty="0"/>
              <a:t>line,</a:t>
            </a:r>
            <a:r>
              <a:rPr sz="2400" b="1" dirty="0">
                <a:latin typeface="+mn-lt"/>
                <a:ea typeface="+mn-ea"/>
                <a:cs typeface="+mn-cs"/>
                <a:sym typeface="Calibri"/>
              </a:rPr>
              <a:t> </a:t>
            </a:r>
            <a:r>
              <a:rPr sz="2400" dirty="0"/>
              <a:t>not</a:t>
            </a:r>
            <a:r>
              <a:rPr sz="2400" b="1" dirty="0">
                <a:latin typeface="+mn-lt"/>
                <a:ea typeface="+mn-ea"/>
                <a:cs typeface="+mn-cs"/>
                <a:sym typeface="Calibri"/>
              </a:rPr>
              <a:t> </a:t>
            </a:r>
            <a:r>
              <a:rPr sz="2400" dirty="0"/>
              <a:t>having</a:t>
            </a:r>
            <a:r>
              <a:rPr sz="2400" b="1" dirty="0">
                <a:latin typeface="+mn-lt"/>
                <a:ea typeface="+mn-ea"/>
                <a:cs typeface="+mn-cs"/>
                <a:sym typeface="Calibri"/>
              </a:rPr>
              <a:t> </a:t>
            </a:r>
            <a:r>
              <a:rPr sz="2400" dirty="0"/>
              <a:t>another</a:t>
            </a:r>
            <a:r>
              <a:rPr sz="2400" b="1" dirty="0">
                <a:latin typeface="+mn-lt"/>
                <a:ea typeface="+mn-ea"/>
                <a:cs typeface="+mn-cs"/>
                <a:sym typeface="Calibri"/>
              </a:rPr>
              <a:t> </a:t>
            </a:r>
            <a:r>
              <a:rPr sz="2400" dirty="0" err="1"/>
              <a:t>paycheque</a:t>
            </a:r>
            <a:r>
              <a:rPr sz="2400" b="1" dirty="0">
                <a:latin typeface="+mn-lt"/>
                <a:ea typeface="+mn-ea"/>
                <a:cs typeface="+mn-cs"/>
                <a:sym typeface="Calibri"/>
              </a:rPr>
              <a:t> </a:t>
            </a:r>
            <a:r>
              <a:rPr sz="2400" dirty="0"/>
              <a:t>in</a:t>
            </a:r>
            <a:r>
              <a:rPr sz="2400" b="1" dirty="0">
                <a:latin typeface="+mn-lt"/>
                <a:ea typeface="+mn-ea"/>
                <a:cs typeface="+mn-cs"/>
                <a:sym typeface="Calibri"/>
              </a:rPr>
              <a:t> </a:t>
            </a:r>
            <a:r>
              <a:rPr sz="2400" dirty="0"/>
              <a:t>the</a:t>
            </a:r>
            <a:r>
              <a:rPr sz="2400" b="1" dirty="0">
                <a:latin typeface="+mn-lt"/>
                <a:ea typeface="+mn-ea"/>
                <a:cs typeface="+mn-cs"/>
                <a:sym typeface="Calibri"/>
              </a:rPr>
              <a:t> </a:t>
            </a:r>
            <a:r>
              <a:rPr sz="2400" dirty="0"/>
              <a:t>house,</a:t>
            </a:r>
            <a:r>
              <a:rPr sz="2400" b="1" dirty="0">
                <a:latin typeface="+mn-lt"/>
                <a:ea typeface="+mn-ea"/>
                <a:cs typeface="+mn-cs"/>
                <a:sym typeface="Calibri"/>
              </a:rPr>
              <a:t> </a:t>
            </a:r>
            <a:r>
              <a:rPr sz="2400" dirty="0"/>
              <a:t>it</a:t>
            </a:r>
            <a:r>
              <a:rPr sz="2400" b="1" dirty="0">
                <a:latin typeface="+mn-lt"/>
                <a:ea typeface="+mn-ea"/>
                <a:cs typeface="+mn-cs"/>
                <a:sym typeface="Calibri"/>
              </a:rPr>
              <a:t> </a:t>
            </a:r>
            <a:r>
              <a:rPr sz="2400" dirty="0"/>
              <a:t>just</a:t>
            </a:r>
            <a:r>
              <a:rPr sz="2400" b="1" dirty="0">
                <a:latin typeface="+mn-lt"/>
                <a:ea typeface="+mn-ea"/>
                <a:cs typeface="+mn-cs"/>
                <a:sym typeface="Calibri"/>
              </a:rPr>
              <a:t> </a:t>
            </a:r>
            <a:r>
              <a:rPr sz="2400" dirty="0"/>
              <a:t>adds</a:t>
            </a:r>
            <a:r>
              <a:rPr sz="2400" b="1" dirty="0">
                <a:latin typeface="+mn-lt"/>
                <a:ea typeface="+mn-ea"/>
                <a:cs typeface="+mn-cs"/>
                <a:sym typeface="Calibri"/>
              </a:rPr>
              <a:t> </a:t>
            </a:r>
            <a:r>
              <a:rPr sz="2400" dirty="0"/>
              <a:t>so</a:t>
            </a:r>
            <a:r>
              <a:rPr sz="2400" b="1" dirty="0">
                <a:latin typeface="+mn-lt"/>
                <a:ea typeface="+mn-ea"/>
                <a:cs typeface="+mn-cs"/>
                <a:sym typeface="Calibri"/>
              </a:rPr>
              <a:t> </a:t>
            </a:r>
            <a:r>
              <a:rPr sz="2400" dirty="0"/>
              <a:t>much</a:t>
            </a:r>
            <a:r>
              <a:rPr sz="2400" b="1" dirty="0">
                <a:latin typeface="+mn-lt"/>
                <a:ea typeface="+mn-ea"/>
                <a:cs typeface="+mn-cs"/>
                <a:sym typeface="Calibri"/>
              </a:rPr>
              <a:t> </a:t>
            </a:r>
            <a:r>
              <a:rPr sz="2400" dirty="0"/>
              <a:t>stress.</a:t>
            </a:r>
            <a:r>
              <a:rPr sz="2400" b="1" dirty="0">
                <a:latin typeface="+mn-lt"/>
                <a:ea typeface="+mn-ea"/>
                <a:cs typeface="+mn-cs"/>
                <a:sym typeface="Calibri"/>
              </a:rPr>
              <a:t> </a:t>
            </a:r>
            <a:r>
              <a:rPr sz="2400" dirty="0"/>
              <a:t>Plus,</a:t>
            </a:r>
            <a:r>
              <a:rPr sz="2400" b="1" dirty="0">
                <a:latin typeface="+mn-lt"/>
                <a:ea typeface="+mn-ea"/>
                <a:cs typeface="+mn-cs"/>
                <a:sym typeface="Calibri"/>
              </a:rPr>
              <a:t> </a:t>
            </a:r>
            <a:r>
              <a:rPr sz="2400" dirty="0"/>
              <a:t>having</a:t>
            </a:r>
            <a:r>
              <a:rPr sz="2400" b="1" dirty="0">
                <a:latin typeface="+mn-lt"/>
                <a:ea typeface="+mn-ea"/>
                <a:cs typeface="+mn-cs"/>
                <a:sym typeface="Calibri"/>
              </a:rPr>
              <a:t> </a:t>
            </a:r>
            <a:r>
              <a:rPr sz="2400" dirty="0"/>
              <a:t>to</a:t>
            </a:r>
            <a:r>
              <a:rPr sz="2400" b="1" dirty="0">
                <a:latin typeface="+mn-lt"/>
                <a:ea typeface="+mn-ea"/>
                <a:cs typeface="+mn-cs"/>
                <a:sym typeface="Calibri"/>
              </a:rPr>
              <a:t> </a:t>
            </a:r>
            <a:r>
              <a:rPr sz="2400" dirty="0"/>
              <a:t>do</a:t>
            </a:r>
            <a:r>
              <a:rPr sz="2400" b="1" dirty="0">
                <a:latin typeface="+mn-lt"/>
                <a:ea typeface="+mn-ea"/>
                <a:cs typeface="+mn-cs"/>
                <a:sym typeface="Calibri"/>
              </a:rPr>
              <a:t> </a:t>
            </a:r>
            <a:r>
              <a:rPr sz="2400" dirty="0"/>
              <a:t>everything</a:t>
            </a:r>
            <a:r>
              <a:rPr sz="2400" b="1" dirty="0">
                <a:latin typeface="+mn-lt"/>
                <a:ea typeface="+mn-ea"/>
                <a:cs typeface="+mn-cs"/>
                <a:sym typeface="Calibri"/>
              </a:rPr>
              <a:t> </a:t>
            </a:r>
            <a:r>
              <a:rPr sz="2400" dirty="0"/>
              <a:t>myself.</a:t>
            </a:r>
            <a:r>
              <a:rPr sz="2400" b="1" dirty="0">
                <a:latin typeface="+mn-lt"/>
                <a:ea typeface="+mn-ea"/>
                <a:cs typeface="+mn-cs"/>
                <a:sym typeface="Calibri"/>
              </a:rPr>
              <a:t> </a:t>
            </a:r>
            <a:r>
              <a:rPr sz="2400" dirty="0"/>
              <a:t>Not</a:t>
            </a:r>
            <a:r>
              <a:rPr sz="2400" b="1" dirty="0">
                <a:latin typeface="+mn-lt"/>
                <a:ea typeface="+mn-ea"/>
                <a:cs typeface="+mn-cs"/>
                <a:sym typeface="Calibri"/>
              </a:rPr>
              <a:t> </a:t>
            </a:r>
            <a:r>
              <a:rPr sz="2400" dirty="0"/>
              <a:t>having</a:t>
            </a:r>
            <a:r>
              <a:rPr sz="2400" b="1" dirty="0">
                <a:latin typeface="+mn-lt"/>
                <a:ea typeface="+mn-ea"/>
                <a:cs typeface="+mn-cs"/>
                <a:sym typeface="Calibri"/>
              </a:rPr>
              <a:t> </a:t>
            </a:r>
            <a:r>
              <a:rPr sz="2400" dirty="0"/>
              <a:t>anyone</a:t>
            </a:r>
            <a:r>
              <a:rPr sz="2400" b="1" dirty="0">
                <a:latin typeface="+mn-lt"/>
                <a:ea typeface="+mn-ea"/>
                <a:cs typeface="+mn-cs"/>
                <a:sym typeface="Calibri"/>
              </a:rPr>
              <a:t> </a:t>
            </a:r>
            <a:r>
              <a:rPr sz="2400" dirty="0"/>
              <a:t>to</a:t>
            </a:r>
            <a:r>
              <a:rPr sz="2400" b="1" dirty="0">
                <a:latin typeface="+mn-lt"/>
                <a:ea typeface="+mn-ea"/>
                <a:cs typeface="+mn-cs"/>
                <a:sym typeface="Calibri"/>
              </a:rPr>
              <a:t> </a:t>
            </a:r>
            <a:r>
              <a:rPr sz="2400" dirty="0"/>
              <a:t>bounce,</a:t>
            </a:r>
            <a:r>
              <a:rPr sz="2400" b="1" dirty="0">
                <a:latin typeface="+mn-lt"/>
                <a:ea typeface="+mn-ea"/>
                <a:cs typeface="+mn-cs"/>
                <a:sym typeface="Calibri"/>
              </a:rPr>
              <a:t> </a:t>
            </a:r>
            <a:r>
              <a:rPr sz="2400" dirty="0"/>
              <a:t>you</a:t>
            </a:r>
            <a:r>
              <a:rPr sz="2400" b="1" dirty="0">
                <a:latin typeface="+mn-lt"/>
                <a:ea typeface="+mn-ea"/>
                <a:cs typeface="+mn-cs"/>
                <a:sym typeface="Calibri"/>
              </a:rPr>
              <a:t> </a:t>
            </a:r>
            <a:r>
              <a:rPr sz="2400" dirty="0"/>
              <a:t>know,</a:t>
            </a:r>
            <a:r>
              <a:rPr sz="2400" b="1" dirty="0">
                <a:latin typeface="+mn-lt"/>
                <a:ea typeface="+mn-ea"/>
                <a:cs typeface="+mn-cs"/>
                <a:sym typeface="Calibri"/>
              </a:rPr>
              <a:t> </a:t>
            </a:r>
            <a:r>
              <a:rPr sz="2400" dirty="0"/>
              <a:t>to</a:t>
            </a:r>
            <a:r>
              <a:rPr sz="2400" b="1" dirty="0">
                <a:latin typeface="+mn-lt"/>
                <a:ea typeface="+mn-ea"/>
                <a:cs typeface="+mn-cs"/>
                <a:sym typeface="Calibri"/>
              </a:rPr>
              <a:t> </a:t>
            </a:r>
            <a:r>
              <a:rPr sz="2400" dirty="0"/>
              <a:t>support</a:t>
            </a:r>
            <a:r>
              <a:rPr sz="2400" b="1" dirty="0">
                <a:latin typeface="+mn-lt"/>
                <a:ea typeface="+mn-ea"/>
                <a:cs typeface="+mn-cs"/>
                <a:sym typeface="Calibri"/>
              </a:rPr>
              <a:t> </a:t>
            </a:r>
            <a:r>
              <a:rPr sz="2400" dirty="0"/>
              <a:t>me</a:t>
            </a:r>
            <a:r>
              <a:rPr sz="2400" b="1" dirty="0">
                <a:latin typeface="+mn-lt"/>
                <a:ea typeface="+mn-ea"/>
                <a:cs typeface="+mn-cs"/>
                <a:sym typeface="Calibri"/>
              </a:rPr>
              <a:t> </a:t>
            </a:r>
            <a:r>
              <a:rPr sz="2400" dirty="0"/>
              <a:t>in</a:t>
            </a:r>
            <a:r>
              <a:rPr sz="2400" b="1" dirty="0">
                <a:latin typeface="+mn-lt"/>
                <a:ea typeface="+mn-ea"/>
                <a:cs typeface="+mn-cs"/>
                <a:sym typeface="Calibri"/>
              </a:rPr>
              <a:t> </a:t>
            </a:r>
            <a:r>
              <a:rPr sz="2400" dirty="0"/>
              <a:t>either</a:t>
            </a:r>
            <a:r>
              <a:rPr sz="2400" b="1" dirty="0">
                <a:latin typeface="+mn-lt"/>
                <a:ea typeface="+mn-ea"/>
                <a:cs typeface="+mn-cs"/>
                <a:sym typeface="Calibri"/>
              </a:rPr>
              <a:t> </a:t>
            </a:r>
            <a:r>
              <a:rPr sz="2400" dirty="0"/>
              <a:t>discipline</a:t>
            </a:r>
            <a:r>
              <a:rPr sz="2400" b="1" dirty="0">
                <a:latin typeface="+mn-lt"/>
                <a:ea typeface="+mn-ea"/>
                <a:cs typeface="+mn-cs"/>
                <a:sym typeface="Calibri"/>
              </a:rPr>
              <a:t> </a:t>
            </a:r>
            <a:r>
              <a:rPr sz="2400" dirty="0"/>
              <a:t>or,</a:t>
            </a:r>
            <a:r>
              <a:rPr sz="2400" b="1" dirty="0">
                <a:latin typeface="+mn-lt"/>
                <a:ea typeface="+mn-ea"/>
                <a:cs typeface="+mn-cs"/>
                <a:sym typeface="Calibri"/>
              </a:rPr>
              <a:t> </a:t>
            </a:r>
            <a:r>
              <a:rPr sz="2400" dirty="0"/>
              <a:t>“How</a:t>
            </a:r>
            <a:r>
              <a:rPr sz="2400" b="1" dirty="0">
                <a:latin typeface="+mn-lt"/>
                <a:ea typeface="+mn-ea"/>
                <a:cs typeface="+mn-cs"/>
                <a:sym typeface="Calibri"/>
              </a:rPr>
              <a:t> </a:t>
            </a:r>
            <a:r>
              <a:rPr sz="2400" dirty="0"/>
              <a:t>are</a:t>
            </a:r>
            <a:r>
              <a:rPr sz="2400" b="1" dirty="0">
                <a:latin typeface="+mn-lt"/>
                <a:ea typeface="+mn-ea"/>
                <a:cs typeface="+mn-cs"/>
                <a:sym typeface="Calibri"/>
              </a:rPr>
              <a:t> </a:t>
            </a:r>
            <a:r>
              <a:rPr sz="2400" dirty="0"/>
              <a:t>we</a:t>
            </a:r>
            <a:r>
              <a:rPr sz="2400" b="1" dirty="0">
                <a:latin typeface="+mn-lt"/>
                <a:ea typeface="+mn-ea"/>
                <a:cs typeface="+mn-cs"/>
                <a:sym typeface="Calibri"/>
              </a:rPr>
              <a:t> </a:t>
            </a:r>
            <a:r>
              <a:rPr sz="2400" dirty="0"/>
              <a:t>going</a:t>
            </a:r>
            <a:r>
              <a:rPr sz="2400" b="1" dirty="0">
                <a:latin typeface="+mn-lt"/>
                <a:ea typeface="+mn-ea"/>
                <a:cs typeface="+mn-cs"/>
                <a:sym typeface="Calibri"/>
              </a:rPr>
              <a:t> </a:t>
            </a:r>
            <a:r>
              <a:rPr sz="2400" dirty="0"/>
              <a:t>to</a:t>
            </a:r>
            <a:r>
              <a:rPr sz="2400" b="1" dirty="0">
                <a:latin typeface="+mn-lt"/>
                <a:ea typeface="+mn-ea"/>
                <a:cs typeface="+mn-cs"/>
                <a:sym typeface="Calibri"/>
              </a:rPr>
              <a:t> </a:t>
            </a:r>
            <a:r>
              <a:rPr sz="2400" dirty="0"/>
              <a:t>deal</a:t>
            </a:r>
            <a:r>
              <a:rPr sz="2400" b="1" dirty="0">
                <a:latin typeface="+mn-lt"/>
                <a:ea typeface="+mn-ea"/>
                <a:cs typeface="+mn-cs"/>
                <a:sym typeface="Calibri"/>
              </a:rPr>
              <a:t> </a:t>
            </a:r>
            <a:r>
              <a:rPr sz="2400" dirty="0"/>
              <a:t>with</a:t>
            </a:r>
            <a:r>
              <a:rPr sz="2400" b="1" dirty="0">
                <a:latin typeface="+mn-lt"/>
                <a:ea typeface="+mn-ea"/>
                <a:cs typeface="+mn-cs"/>
                <a:sym typeface="Calibri"/>
              </a:rPr>
              <a:t> </a:t>
            </a:r>
            <a:r>
              <a:rPr sz="2400" dirty="0"/>
              <a:t>my</a:t>
            </a:r>
            <a:r>
              <a:rPr sz="2400" b="1" dirty="0">
                <a:latin typeface="+mn-lt"/>
                <a:ea typeface="+mn-ea"/>
                <a:cs typeface="+mn-cs"/>
                <a:sym typeface="Calibri"/>
              </a:rPr>
              <a:t> </a:t>
            </a:r>
            <a:r>
              <a:rPr sz="2400" dirty="0"/>
              <a:t>son,</a:t>
            </a:r>
            <a:r>
              <a:rPr sz="2400" b="1" dirty="0">
                <a:latin typeface="+mn-lt"/>
                <a:ea typeface="+mn-ea"/>
                <a:cs typeface="+mn-cs"/>
                <a:sym typeface="Calibri"/>
              </a:rPr>
              <a:t> </a:t>
            </a:r>
            <a:r>
              <a:rPr sz="2400" dirty="0"/>
              <a:t>[name],</a:t>
            </a:r>
            <a:r>
              <a:rPr sz="2400" b="1" dirty="0">
                <a:latin typeface="+mn-lt"/>
                <a:ea typeface="+mn-ea"/>
                <a:cs typeface="+mn-cs"/>
                <a:sym typeface="Calibri"/>
              </a:rPr>
              <a:t> </a:t>
            </a:r>
            <a:r>
              <a:rPr sz="2400" dirty="0"/>
              <a:t>failing</a:t>
            </a:r>
            <a:r>
              <a:rPr sz="2400" b="1" dirty="0">
                <a:latin typeface="+mn-lt"/>
                <a:ea typeface="+mn-ea"/>
                <a:cs typeface="+mn-cs"/>
                <a:sym typeface="Calibri"/>
              </a:rPr>
              <a:t> </a:t>
            </a:r>
            <a:r>
              <a:rPr sz="2400" dirty="0"/>
              <a:t>school</a:t>
            </a:r>
            <a:r>
              <a:rPr sz="2400" b="1" dirty="0">
                <a:latin typeface="+mn-lt"/>
                <a:ea typeface="+mn-ea"/>
                <a:cs typeface="+mn-cs"/>
                <a:sym typeface="Calibri"/>
              </a:rPr>
              <a:t> </a:t>
            </a:r>
            <a:r>
              <a:rPr sz="2400" dirty="0"/>
              <a:t>again?”</a:t>
            </a:r>
            <a:r>
              <a:rPr sz="2400" b="1" dirty="0">
                <a:latin typeface="+mn-lt"/>
                <a:ea typeface="+mn-ea"/>
                <a:cs typeface="+mn-cs"/>
                <a:sym typeface="Calibri"/>
              </a:rPr>
              <a:t> </a:t>
            </a:r>
            <a:r>
              <a:rPr sz="2400" dirty="0"/>
              <a:t>like,</a:t>
            </a:r>
            <a:r>
              <a:rPr sz="2400" b="1" dirty="0">
                <a:latin typeface="+mn-lt"/>
                <a:ea typeface="+mn-ea"/>
                <a:cs typeface="+mn-cs"/>
                <a:sym typeface="Calibri"/>
              </a:rPr>
              <a:t> </a:t>
            </a:r>
            <a:r>
              <a:rPr sz="2400" dirty="0"/>
              <a:t>“How</a:t>
            </a:r>
            <a:r>
              <a:rPr sz="2400" b="1" dirty="0">
                <a:latin typeface="+mn-lt"/>
                <a:ea typeface="+mn-ea"/>
                <a:cs typeface="+mn-cs"/>
                <a:sym typeface="Calibri"/>
              </a:rPr>
              <a:t> </a:t>
            </a:r>
            <a:r>
              <a:rPr sz="2400" dirty="0"/>
              <a:t>-?”</a:t>
            </a:r>
            <a:r>
              <a:rPr sz="2400" b="1" dirty="0">
                <a:latin typeface="+mn-lt"/>
                <a:ea typeface="+mn-ea"/>
                <a:cs typeface="+mn-cs"/>
                <a:sym typeface="Calibri"/>
              </a:rPr>
              <a:t> </a:t>
            </a:r>
            <a:r>
              <a:rPr sz="2400" dirty="0"/>
              <a:t>you</a:t>
            </a:r>
            <a:r>
              <a:rPr sz="2400" b="1" dirty="0">
                <a:latin typeface="+mn-lt"/>
                <a:ea typeface="+mn-ea"/>
                <a:cs typeface="+mn-cs"/>
                <a:sym typeface="Calibri"/>
              </a:rPr>
              <a:t> </a:t>
            </a:r>
            <a:r>
              <a:rPr sz="2400" dirty="0"/>
              <a:t>know,</a:t>
            </a:r>
            <a:r>
              <a:rPr sz="2400" b="1" dirty="0">
                <a:latin typeface="+mn-lt"/>
                <a:ea typeface="+mn-ea"/>
                <a:cs typeface="+mn-cs"/>
                <a:sym typeface="Calibri"/>
              </a:rPr>
              <a:t> </a:t>
            </a:r>
            <a:r>
              <a:rPr sz="2400" dirty="0"/>
              <a:t>I</a:t>
            </a:r>
            <a:r>
              <a:rPr sz="2400" b="1" dirty="0">
                <a:latin typeface="+mn-lt"/>
                <a:ea typeface="+mn-ea"/>
                <a:cs typeface="+mn-cs"/>
                <a:sym typeface="Calibri"/>
              </a:rPr>
              <a:t> </a:t>
            </a:r>
            <a:r>
              <a:rPr sz="2400" dirty="0"/>
              <a:t>don’t</a:t>
            </a:r>
            <a:r>
              <a:rPr sz="2400" b="1" dirty="0">
                <a:latin typeface="+mn-lt"/>
                <a:ea typeface="+mn-ea"/>
                <a:cs typeface="+mn-cs"/>
                <a:sym typeface="Calibri"/>
              </a:rPr>
              <a:t> </a:t>
            </a:r>
            <a:r>
              <a:rPr sz="2400" dirty="0"/>
              <a:t>have</a:t>
            </a:r>
            <a:r>
              <a:rPr sz="2400" b="1" dirty="0">
                <a:latin typeface="+mn-lt"/>
                <a:ea typeface="+mn-ea"/>
                <a:cs typeface="+mn-cs"/>
                <a:sym typeface="Calibri"/>
              </a:rPr>
              <a:t> </a:t>
            </a:r>
            <a:r>
              <a:rPr sz="2400" dirty="0"/>
              <a:t>that</a:t>
            </a:r>
            <a:r>
              <a:rPr sz="2400" b="1" dirty="0">
                <a:latin typeface="+mn-lt"/>
                <a:ea typeface="+mn-ea"/>
                <a:cs typeface="+mn-cs"/>
                <a:sym typeface="Calibri"/>
              </a:rPr>
              <a:t> </a:t>
            </a:r>
            <a:r>
              <a:rPr sz="2400" dirty="0"/>
              <a:t>kind</a:t>
            </a:r>
            <a:r>
              <a:rPr sz="2400" b="1" dirty="0">
                <a:latin typeface="+mn-lt"/>
                <a:ea typeface="+mn-ea"/>
                <a:cs typeface="+mn-cs"/>
                <a:sym typeface="Calibri"/>
              </a:rPr>
              <a:t> </a:t>
            </a:r>
            <a:r>
              <a:rPr sz="2400" dirty="0"/>
              <a:t>of</a:t>
            </a:r>
            <a:r>
              <a:rPr sz="2400" b="1" dirty="0">
                <a:latin typeface="+mn-lt"/>
                <a:ea typeface="+mn-ea"/>
                <a:cs typeface="+mn-cs"/>
                <a:sym typeface="Calibri"/>
              </a:rPr>
              <a:t> </a:t>
            </a:r>
            <a:r>
              <a:rPr sz="2400" dirty="0"/>
              <a:t>support.</a:t>
            </a:r>
            <a:r>
              <a:rPr sz="2400" b="1" dirty="0">
                <a:latin typeface="+mn-lt"/>
                <a:ea typeface="+mn-ea"/>
                <a:cs typeface="+mn-cs"/>
                <a:sym typeface="Calibri"/>
              </a:rPr>
              <a:t> </a:t>
            </a:r>
            <a:r>
              <a:rPr sz="2400" dirty="0"/>
              <a:t>So,</a:t>
            </a:r>
            <a:r>
              <a:rPr sz="2400" b="1" dirty="0">
                <a:latin typeface="+mn-lt"/>
                <a:ea typeface="+mn-ea"/>
                <a:cs typeface="+mn-cs"/>
                <a:sym typeface="Calibri"/>
              </a:rPr>
              <a:t> </a:t>
            </a:r>
            <a:r>
              <a:rPr sz="2400" dirty="0"/>
              <a:t>everything’s</a:t>
            </a:r>
            <a:r>
              <a:rPr sz="2400" b="1" dirty="0">
                <a:latin typeface="+mn-lt"/>
                <a:ea typeface="+mn-ea"/>
                <a:cs typeface="+mn-cs"/>
                <a:sym typeface="Calibri"/>
              </a:rPr>
              <a:t> </a:t>
            </a:r>
            <a:r>
              <a:rPr sz="2400" dirty="0"/>
              <a:t>always</a:t>
            </a:r>
            <a:r>
              <a:rPr sz="2400" b="1" dirty="0">
                <a:latin typeface="+mn-lt"/>
                <a:ea typeface="+mn-ea"/>
                <a:cs typeface="+mn-cs"/>
                <a:sym typeface="Calibri"/>
              </a:rPr>
              <a:t> </a:t>
            </a:r>
            <a:r>
              <a:rPr sz="2400" dirty="0"/>
              <a:t>on</a:t>
            </a:r>
            <a:r>
              <a:rPr sz="2400" b="1" dirty="0">
                <a:latin typeface="+mn-lt"/>
                <a:ea typeface="+mn-ea"/>
                <a:cs typeface="+mn-cs"/>
                <a:sym typeface="Calibri"/>
              </a:rPr>
              <a:t> </a:t>
            </a:r>
            <a:r>
              <a:rPr sz="2400" dirty="0"/>
              <a:t>me.</a:t>
            </a:r>
            <a:r>
              <a:rPr sz="2400" b="1" dirty="0">
                <a:latin typeface="+mn-lt"/>
                <a:ea typeface="+mn-ea"/>
                <a:cs typeface="+mn-cs"/>
                <a:sym typeface="Calibri"/>
              </a:rPr>
              <a:t> </a:t>
            </a:r>
            <a:r>
              <a:rPr sz="2400" dirty="0"/>
              <a:t>And</a:t>
            </a:r>
            <a:r>
              <a:rPr sz="2400" b="1" dirty="0">
                <a:latin typeface="+mn-lt"/>
                <a:ea typeface="+mn-ea"/>
                <a:cs typeface="+mn-cs"/>
                <a:sym typeface="Calibri"/>
              </a:rPr>
              <a:t> </a:t>
            </a:r>
            <a:r>
              <a:rPr sz="2400" dirty="0"/>
              <a:t>it’s</a:t>
            </a:r>
            <a:r>
              <a:rPr sz="2400" b="1" dirty="0">
                <a:latin typeface="+mn-lt"/>
                <a:ea typeface="+mn-ea"/>
                <a:cs typeface="+mn-cs"/>
                <a:sym typeface="Calibri"/>
              </a:rPr>
              <a:t> </a:t>
            </a:r>
            <a:r>
              <a:rPr sz="2400" dirty="0"/>
              <a:t>just</a:t>
            </a:r>
            <a:r>
              <a:rPr sz="2400" b="1" dirty="0">
                <a:latin typeface="+mn-lt"/>
                <a:ea typeface="+mn-ea"/>
                <a:cs typeface="+mn-cs"/>
                <a:sym typeface="Calibri"/>
              </a:rPr>
              <a:t> </a:t>
            </a:r>
            <a:r>
              <a:rPr sz="2400" dirty="0"/>
              <a:t>so</a:t>
            </a:r>
            <a:r>
              <a:rPr sz="2400" b="1" dirty="0">
                <a:latin typeface="+mn-lt"/>
                <a:ea typeface="+mn-ea"/>
                <a:cs typeface="+mn-cs"/>
                <a:sym typeface="Calibri"/>
              </a:rPr>
              <a:t> </a:t>
            </a:r>
            <a:r>
              <a:rPr sz="2400" dirty="0"/>
              <a:t>overwhelming.</a:t>
            </a:r>
            <a:r>
              <a:rPr sz="2400" b="1" dirty="0">
                <a:latin typeface="+mn-lt"/>
                <a:ea typeface="+mn-ea"/>
                <a:cs typeface="+mn-cs"/>
                <a:sym typeface="Calibri"/>
              </a:rPr>
              <a:t> </a:t>
            </a:r>
            <a:r>
              <a:rPr sz="2400" dirty="0"/>
              <a:t>It</a:t>
            </a:r>
            <a:r>
              <a:rPr sz="2400" b="1" dirty="0">
                <a:latin typeface="+mn-lt"/>
                <a:ea typeface="+mn-ea"/>
                <a:cs typeface="+mn-cs"/>
                <a:sym typeface="Calibri"/>
              </a:rPr>
              <a:t> </a:t>
            </a:r>
            <a:r>
              <a:rPr sz="2400" dirty="0"/>
              <a:t>always</a:t>
            </a:r>
            <a:r>
              <a:rPr sz="2400" b="1" dirty="0">
                <a:latin typeface="+mn-lt"/>
                <a:ea typeface="+mn-ea"/>
                <a:cs typeface="+mn-cs"/>
                <a:sym typeface="Calibri"/>
              </a:rPr>
              <a:t> </a:t>
            </a:r>
            <a:r>
              <a:rPr sz="2400" dirty="0"/>
              <a:t>has</a:t>
            </a:r>
            <a:r>
              <a:rPr sz="2400" b="1" dirty="0">
                <a:latin typeface="+mn-lt"/>
                <a:ea typeface="+mn-ea"/>
                <a:cs typeface="+mn-cs"/>
                <a:sym typeface="Calibri"/>
              </a:rPr>
              <a:t> </a:t>
            </a:r>
            <a:r>
              <a:rPr sz="2400" dirty="0"/>
              <a:t>been</a:t>
            </a:r>
            <a:r>
              <a:rPr sz="2400" b="1" dirty="0">
                <a:latin typeface="+mn-lt"/>
                <a:ea typeface="+mn-ea"/>
                <a:cs typeface="+mn-cs"/>
                <a:sym typeface="Calibri"/>
              </a:rPr>
              <a:t> </a:t>
            </a:r>
            <a:r>
              <a:rPr sz="2400" dirty="0"/>
              <a:t>and</a:t>
            </a:r>
            <a:r>
              <a:rPr sz="2400" b="1" dirty="0">
                <a:latin typeface="+mn-lt"/>
                <a:ea typeface="+mn-ea"/>
                <a:cs typeface="+mn-cs"/>
                <a:sym typeface="Calibri"/>
              </a:rPr>
              <a:t> </a:t>
            </a:r>
            <a:r>
              <a:rPr sz="2400" dirty="0"/>
              <a:t>it</a:t>
            </a:r>
            <a:r>
              <a:rPr sz="2400" b="1" dirty="0">
                <a:latin typeface="+mn-lt"/>
                <a:ea typeface="+mn-ea"/>
                <a:cs typeface="+mn-cs"/>
                <a:sym typeface="Calibri"/>
              </a:rPr>
              <a:t> </a:t>
            </a:r>
            <a:r>
              <a:rPr sz="2400" dirty="0"/>
              <a:t>still</a:t>
            </a:r>
            <a:r>
              <a:rPr sz="2400" b="1" dirty="0">
                <a:latin typeface="+mn-lt"/>
                <a:ea typeface="+mn-ea"/>
                <a:cs typeface="+mn-cs"/>
                <a:sym typeface="Calibri"/>
              </a:rPr>
              <a:t> </a:t>
            </a:r>
            <a:r>
              <a:rPr sz="2400" dirty="0"/>
              <a:t>is</a:t>
            </a:r>
            <a:r>
              <a:rPr sz="2400" dirty="0">
                <a:latin typeface="+mn-lt"/>
                <a:ea typeface="+mn-ea"/>
                <a:cs typeface="+mn-cs"/>
                <a:sym typeface="Calibri"/>
              </a:rPr>
              <a:t>. </a:t>
            </a:r>
          </a:p>
        </p:txBody>
      </p:sp>
      <p:sp>
        <p:nvSpPr>
          <p:cNvPr id="212" name="Content Placeholder 3"/>
          <p:cNvSpPr txBox="1"/>
          <p:nvPr/>
        </p:nvSpPr>
        <p:spPr>
          <a:xfrm>
            <a:off x="801345" y="5042894"/>
            <a:ext cx="11036122" cy="1519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804672">
              <a:spcBef>
                <a:spcPts val="800"/>
              </a:spcBef>
              <a:defRPr sz="1408"/>
            </a:lvl1pPr>
          </a:lstStyle>
          <a:p>
            <a:endParaRPr dirty="0"/>
          </a:p>
        </p:txBody>
      </p:sp>
      <p:pic>
        <p:nvPicPr>
          <p:cNvPr id="2" name="Sophie - slide 15.mp3" descr="Sophie - slide 15.mp3">
            <a:hlinkClick r:id="" action="ppaction://media"/>
            <a:extLst>
              <a:ext uri="{FF2B5EF4-FFF2-40B4-BE49-F238E27FC236}">
                <a16:creationId xmlns:a16="http://schemas.microsoft.com/office/drawing/2014/main" id="{315ED7F4-3798-5D43-0DFB-0E9457B3C2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2171" y="5717999"/>
            <a:ext cx="812800" cy="812800"/>
          </a:xfrm>
          <a:prstGeom prst="rect">
            <a:avLst/>
          </a:prstGeom>
        </p:spPr>
      </p:pic>
      <p:grpSp>
        <p:nvGrpSpPr>
          <p:cNvPr id="10" name="Group">
            <a:extLst>
              <a:ext uri="{FF2B5EF4-FFF2-40B4-BE49-F238E27FC236}">
                <a16:creationId xmlns:a16="http://schemas.microsoft.com/office/drawing/2014/main" id="{048C3515-BEC5-8910-60E0-CA3D7AC5136F}"/>
              </a:ext>
            </a:extLst>
          </p:cNvPr>
          <p:cNvGrpSpPr/>
          <p:nvPr/>
        </p:nvGrpSpPr>
        <p:grpSpPr>
          <a:xfrm>
            <a:off x="10467334" y="6139767"/>
            <a:ext cx="1822942" cy="451867"/>
            <a:chOff x="0" y="0"/>
            <a:chExt cx="1822941" cy="451866"/>
          </a:xfrm>
        </p:grpSpPr>
        <p:pic>
          <p:nvPicPr>
            <p:cNvPr id="11" name="Group" descr="Group">
              <a:extLst>
                <a:ext uri="{FF2B5EF4-FFF2-40B4-BE49-F238E27FC236}">
                  <a16:creationId xmlns:a16="http://schemas.microsoft.com/office/drawing/2014/main" id="{AC888A3A-7ACD-2B71-EBDC-21F5EEBB62C8}"/>
                </a:ext>
              </a:extLst>
            </p:cNvPr>
            <p:cNvPicPr>
              <a:picLocks noChangeAspect="1"/>
            </p:cNvPicPr>
            <p:nvPr/>
          </p:nvPicPr>
          <p:blipFill>
            <a:blip r:embed="rId7">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12" name="@FionaWebster1…">
              <a:extLst>
                <a:ext uri="{FF2B5EF4-FFF2-40B4-BE49-F238E27FC236}">
                  <a16:creationId xmlns:a16="http://schemas.microsoft.com/office/drawing/2014/main" id="{50DA7BB8-A87D-4A02-1F68-8B54A7DC53E2}"/>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shutterstock_107416478-kt.png" descr="shutterstock_107416478-kt.png"/>
          <p:cNvPicPr>
            <a:picLocks noChangeAspect="1"/>
          </p:cNvPicPr>
          <p:nvPr/>
        </p:nvPicPr>
        <p:blipFill>
          <a:blip r:embed="rId2">
            <a:alphaModFix amt="95091"/>
          </a:blip>
          <a:srcRect l="6456"/>
          <a:stretch>
            <a:fillRect/>
          </a:stretch>
        </p:blipFill>
        <p:spPr>
          <a:xfrm>
            <a:off x="-215598" y="-1039253"/>
            <a:ext cx="12525206" cy="8936358"/>
          </a:xfrm>
          <a:prstGeom prst="rect">
            <a:avLst/>
          </a:prstGeom>
          <a:ln w="12700">
            <a:miter lim="400000"/>
          </a:ln>
        </p:spPr>
      </p:pic>
      <p:sp>
        <p:nvSpPr>
          <p:cNvPr id="218" name="Rectangle"/>
          <p:cNvSpPr/>
          <p:nvPr/>
        </p:nvSpPr>
        <p:spPr>
          <a:xfrm>
            <a:off x="-492580" y="-425302"/>
            <a:ext cx="12684580" cy="7308702"/>
          </a:xfrm>
          <a:prstGeom prst="rect">
            <a:avLst/>
          </a:prstGeom>
          <a:solidFill>
            <a:srgbClr val="4A287E">
              <a:alpha val="28807"/>
            </a:srgbClr>
          </a:solidFill>
          <a:ln w="12700">
            <a:solidFill>
              <a:schemeClr val="accent1">
                <a:alpha val="28807"/>
              </a:schemeClr>
            </a:solidFill>
            <a:miter/>
          </a:ln>
        </p:spPr>
        <p:txBody>
          <a:bodyPr lIns="45719" rIns="45719" anchor="ctr"/>
          <a:lstStyle/>
          <a:p>
            <a:pPr>
              <a:spcBef>
                <a:spcPts val="0"/>
              </a:spcBef>
              <a:defRPr sz="1800" i="0">
                <a:latin typeface="+mn-lt"/>
                <a:ea typeface="+mn-ea"/>
                <a:cs typeface="+mn-cs"/>
                <a:sym typeface="Calibri"/>
              </a:defRPr>
            </a:pPr>
            <a:endParaRPr/>
          </a:p>
        </p:txBody>
      </p:sp>
      <p:sp>
        <p:nvSpPr>
          <p:cNvPr id="219" name="Title 1"/>
          <p:cNvSpPr txBox="1">
            <a:spLocks noGrp="1"/>
          </p:cNvSpPr>
          <p:nvPr>
            <p:ph type="title"/>
          </p:nvPr>
        </p:nvSpPr>
        <p:spPr>
          <a:prstGeom prst="rect">
            <a:avLst/>
          </a:prstGeom>
        </p:spPr>
        <p:txBody>
          <a:bodyPr/>
          <a:lstStyle/>
          <a:p>
            <a:pPr defTabSz="813816">
              <a:defRPr sz="3827">
                <a:solidFill>
                  <a:srgbClr val="FFFFFF"/>
                </a:solidFill>
              </a:defRPr>
            </a:pPr>
            <a:r>
              <a:rPr dirty="0">
                <a:latin typeface="Graphik Semibold"/>
                <a:ea typeface="Graphik Semibold"/>
                <a:cs typeface="Graphik Semibold"/>
                <a:sym typeface="Graphik Semibold"/>
              </a:rPr>
              <a:t>2. The work of managing intergenerational poverty</a:t>
            </a:r>
            <a:endParaRPr dirty="0"/>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Title 1"/>
          <p:cNvSpPr txBox="1">
            <a:spLocks noGrp="1"/>
          </p:cNvSpPr>
          <p:nvPr>
            <p:ph type="title"/>
          </p:nvPr>
        </p:nvSpPr>
        <p:spPr>
          <a:prstGeom prst="rect">
            <a:avLst/>
          </a:prstGeom>
        </p:spPr>
        <p:txBody>
          <a:bodyPr/>
          <a:lstStyle/>
          <a:p>
            <a:pPr defTabSz="813816">
              <a:defRPr sz="3827"/>
            </a:pPr>
            <a:r>
              <a:rPr dirty="0">
                <a:solidFill>
                  <a:srgbClr val="4A287E"/>
                </a:solidFill>
                <a:latin typeface="Graphik Semibold"/>
                <a:ea typeface="Graphik Semibold"/>
                <a:cs typeface="Graphik Semibold"/>
                <a:sym typeface="Graphik Semibold"/>
              </a:rPr>
              <a:t>2. The work of managing intergenerational poverty</a:t>
            </a:r>
            <a:r>
              <a:rPr dirty="0"/>
              <a:t> and its links with </a:t>
            </a:r>
            <a:r>
              <a:rPr lang="en-CA" dirty="0"/>
              <a:t>gendered violence</a:t>
            </a:r>
            <a:endParaRPr dirty="0"/>
          </a:p>
        </p:txBody>
      </p:sp>
      <p:sp>
        <p:nvSpPr>
          <p:cNvPr id="2" name="TextBox 1">
            <a:extLst>
              <a:ext uri="{FF2B5EF4-FFF2-40B4-BE49-F238E27FC236}">
                <a16:creationId xmlns:a16="http://schemas.microsoft.com/office/drawing/2014/main" id="{BDF82792-2A2A-945A-4C10-E6A345C1A386}"/>
              </a:ext>
            </a:extLst>
          </p:cNvPr>
          <p:cNvSpPr txBox="1"/>
          <p:nvPr/>
        </p:nvSpPr>
        <p:spPr>
          <a:xfrm>
            <a:off x="637954" y="1459764"/>
            <a:ext cx="10976530" cy="73609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t>Yeah, so, my daughter, she’s [in her twenties], she has two young children. Last fall, she left her husband, and so, her and the kids ended up here. […]  My daughter moved in … around the same time, pretty much, that I left the job, she moved into my house … And, because she wasn’t in a good state emotionally, I ended up taking care of the children, even though I wasn’t in a good place. And I’m still doing it. My son has issues, as well. He’s got ADHD and pretty bad anxiety. So, he was - he’s had a really rough year at school. So, it’s just been a lot on me, both of them with their mental health issues, me with my mental health issues and my pain issues […] And then, what’s happened really recently is, my daughter is moving to - I’m in [B.C], so, she’s moving to the coast, and she’s not taking her kids and she’s going to come back two days a week to see them because she’s feeling like she’s going to have more opportunities to make some money there. So, once again, I’m [sighs] - I just always seem to be taking care of other people. I don’t really feel like I have an option not to, because I think if I don’t take care of my grandchildren, we might lose them. Like, to the other grandparents and the dad […] So, I’m taking care of them. So, this whole time I’ve been off work, I’m supposed to be taking care of myself, and although I’ve been doing a lot of mental health groups and I’ve been trying to, like, keep on top of exercising for my pain management, it’s been very challenging. (Sophie)</a:t>
            </a:r>
          </a:p>
          <a:p>
            <a:endParaRPr lang="en-US" dirty="0"/>
          </a:p>
          <a:p>
            <a:endParaRPr lang="en-US" dirty="0"/>
          </a:p>
          <a:p>
            <a:endParaRPr lang="en-US" dirty="0"/>
          </a:p>
          <a:p>
            <a:endParaRPr lang="en-US" dirty="0"/>
          </a:p>
          <a:p>
            <a:endParaRPr lang="en-US" dirty="0"/>
          </a:p>
          <a:p>
            <a:endParaRPr lang="en-US" sz="1400" dirty="0"/>
          </a:p>
        </p:txBody>
      </p:sp>
      <p:grpSp>
        <p:nvGrpSpPr>
          <p:cNvPr id="8" name="Group">
            <a:extLst>
              <a:ext uri="{FF2B5EF4-FFF2-40B4-BE49-F238E27FC236}">
                <a16:creationId xmlns:a16="http://schemas.microsoft.com/office/drawing/2014/main" id="{40E95014-8614-0F2E-E179-BD9DF507BC99}"/>
              </a:ext>
            </a:extLst>
          </p:cNvPr>
          <p:cNvGrpSpPr/>
          <p:nvPr/>
        </p:nvGrpSpPr>
        <p:grpSpPr>
          <a:xfrm>
            <a:off x="10467334" y="6139767"/>
            <a:ext cx="1822942" cy="451867"/>
            <a:chOff x="0" y="0"/>
            <a:chExt cx="1822941" cy="451866"/>
          </a:xfrm>
        </p:grpSpPr>
        <p:pic>
          <p:nvPicPr>
            <p:cNvPr id="9" name="Group" descr="Group">
              <a:extLst>
                <a:ext uri="{FF2B5EF4-FFF2-40B4-BE49-F238E27FC236}">
                  <a16:creationId xmlns:a16="http://schemas.microsoft.com/office/drawing/2014/main" id="{8898E54B-4F7E-FEA2-DE04-5B6BBD62BF44}"/>
                </a:ext>
              </a:extLst>
            </p:cNvPr>
            <p:cNvPicPr>
              <a:picLocks noChangeAspect="1"/>
            </p:cNvPicPr>
            <p:nvPr/>
          </p:nvPicPr>
          <p:blipFill>
            <a:blip r:embed="rId5">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10" name="@FionaWebster1…">
              <a:extLst>
                <a:ext uri="{FF2B5EF4-FFF2-40B4-BE49-F238E27FC236}">
                  <a16:creationId xmlns:a16="http://schemas.microsoft.com/office/drawing/2014/main" id="{B402E71B-211E-540F-7273-D8324A3A99E6}"/>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pic>
        <p:nvPicPr>
          <p:cNvPr id="4" name="sophie - slide 20.mp3" descr="sophie - slide 20.mp3">
            <a:hlinkClick r:id="" action="ppaction://media"/>
            <a:extLst>
              <a:ext uri="{FF2B5EF4-FFF2-40B4-BE49-F238E27FC236}">
                <a16:creationId xmlns:a16="http://schemas.microsoft.com/office/drawing/2014/main" id="{E22E5A98-5FAB-D087-7A1D-4156492935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6653" y="6086475"/>
            <a:ext cx="812800" cy="8128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580944397-huge-kt.png" descr="580944397-huge-kt.png"/>
          <p:cNvPicPr>
            <a:picLocks noChangeAspect="1"/>
          </p:cNvPicPr>
          <p:nvPr/>
        </p:nvPicPr>
        <p:blipFill>
          <a:blip r:embed="rId2">
            <a:alphaModFix amt="95091"/>
          </a:blip>
          <a:srcRect l="6508"/>
          <a:stretch>
            <a:fillRect/>
          </a:stretch>
        </p:blipFill>
        <p:spPr>
          <a:xfrm>
            <a:off x="-215598" y="-1039253"/>
            <a:ext cx="12525206" cy="8936358"/>
          </a:xfrm>
          <a:prstGeom prst="rect">
            <a:avLst/>
          </a:prstGeom>
          <a:ln w="12700">
            <a:miter lim="400000"/>
          </a:ln>
        </p:spPr>
      </p:pic>
      <p:sp>
        <p:nvSpPr>
          <p:cNvPr id="231" name="Rectangle"/>
          <p:cNvSpPr/>
          <p:nvPr/>
        </p:nvSpPr>
        <p:spPr>
          <a:xfrm>
            <a:off x="-56054" y="-25400"/>
            <a:ext cx="12206288" cy="6908800"/>
          </a:xfrm>
          <a:prstGeom prst="rect">
            <a:avLst/>
          </a:prstGeom>
          <a:solidFill>
            <a:srgbClr val="4A287E">
              <a:alpha val="35987"/>
            </a:srgbClr>
          </a:solidFill>
          <a:ln w="12700">
            <a:solidFill>
              <a:schemeClr val="accent1">
                <a:alpha val="35987"/>
              </a:schemeClr>
            </a:solidFill>
            <a:miter/>
          </a:ln>
        </p:spPr>
        <p:txBody>
          <a:bodyPr lIns="45719" rIns="45719" anchor="ctr"/>
          <a:lstStyle/>
          <a:p>
            <a:pPr>
              <a:spcBef>
                <a:spcPts val="0"/>
              </a:spcBef>
              <a:defRPr sz="1800" i="0">
                <a:latin typeface="+mn-lt"/>
                <a:ea typeface="+mn-ea"/>
                <a:cs typeface="+mn-cs"/>
                <a:sym typeface="Calibri"/>
              </a:defRPr>
            </a:pPr>
            <a:endParaRPr/>
          </a:p>
        </p:txBody>
      </p:sp>
      <p:sp>
        <p:nvSpPr>
          <p:cNvPr id="232" name="Title 1"/>
          <p:cNvSpPr txBox="1">
            <a:spLocks noGrp="1"/>
          </p:cNvSpPr>
          <p:nvPr>
            <p:ph type="title"/>
          </p:nvPr>
        </p:nvSpPr>
        <p:spPr>
          <a:prstGeom prst="rect">
            <a:avLst/>
          </a:prstGeom>
        </p:spPr>
        <p:txBody>
          <a:bodyPr/>
          <a:lstStyle/>
          <a:p>
            <a:pPr>
              <a:defRPr>
                <a:solidFill>
                  <a:srgbClr val="FFFFFF"/>
                </a:solidFill>
              </a:defRPr>
            </a:pPr>
            <a:r>
              <a:rPr dirty="0">
                <a:latin typeface="Graphik Semibold"/>
                <a:ea typeface="Graphik Semibold"/>
                <a:cs typeface="Graphik Semibold"/>
                <a:sym typeface="Graphik Semibold"/>
              </a:rPr>
              <a:t>3. Stigmatized</a:t>
            </a:r>
            <a:r>
              <a:rPr dirty="0"/>
              <a:t> pain conditions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489B-6155-481D-8728-D8673495F960}"/>
              </a:ext>
            </a:extLst>
          </p:cNvPr>
          <p:cNvSpPr>
            <a:spLocks noGrp="1"/>
          </p:cNvSpPr>
          <p:nvPr>
            <p:ph type="title"/>
          </p:nvPr>
        </p:nvSpPr>
        <p:spPr/>
        <p:txBody>
          <a:bodyPr/>
          <a:lstStyle/>
          <a:p>
            <a:r>
              <a:rPr lang="en-CA" b="1" dirty="0">
                <a:solidFill>
                  <a:srgbClr val="6B1C32"/>
                </a:solidFill>
              </a:rPr>
              <a:t>Disclosure</a:t>
            </a:r>
            <a:endParaRPr lang="en-CA" dirty="0"/>
          </a:p>
        </p:txBody>
      </p:sp>
      <p:sp>
        <p:nvSpPr>
          <p:cNvPr id="3" name="Content Placeholder 2">
            <a:extLst>
              <a:ext uri="{FF2B5EF4-FFF2-40B4-BE49-F238E27FC236}">
                <a16:creationId xmlns:a16="http://schemas.microsoft.com/office/drawing/2014/main" id="{3F2CBA20-E05E-4C82-AD57-5F73700AFC24}"/>
              </a:ext>
            </a:extLst>
          </p:cNvPr>
          <p:cNvSpPr>
            <a:spLocks noGrp="1"/>
          </p:cNvSpPr>
          <p:nvPr>
            <p:ph idx="1"/>
          </p:nvPr>
        </p:nvSpPr>
        <p:spPr/>
        <p:txBody>
          <a:bodyPr/>
          <a:lstStyle/>
          <a:p>
            <a:r>
              <a:rPr lang="en-CA" sz="2200" b="1" dirty="0"/>
              <a:t>Moderators: Dr. Leah Phillips</a:t>
            </a:r>
            <a:r>
              <a:rPr lang="en-CA" sz="2200" b="1"/>
              <a:t>, Maia </a:t>
            </a:r>
            <a:r>
              <a:rPr lang="en-CA" sz="2200" b="1" dirty="0"/>
              <a:t>Mudric &amp; Jared Leeder</a:t>
            </a:r>
          </a:p>
          <a:p>
            <a:r>
              <a:rPr lang="en-CA" sz="2200" b="1" dirty="0"/>
              <a:t>Relationships with financial sponsors:</a:t>
            </a:r>
          </a:p>
          <a:p>
            <a:pPr lvl="1"/>
            <a:r>
              <a:rPr lang="en-CA" sz="2200" dirty="0"/>
              <a:t>Grants/Research support: N/A</a:t>
            </a:r>
          </a:p>
          <a:p>
            <a:pPr lvl="1"/>
            <a:r>
              <a:rPr lang="en-CA" sz="2200" dirty="0"/>
              <a:t>Speakers Bureau/Honoraria:  N/A</a:t>
            </a:r>
          </a:p>
          <a:p>
            <a:pPr lvl="1"/>
            <a:r>
              <a:rPr lang="en-CA" sz="2200" dirty="0"/>
              <a:t>Consulting Fees: N/A</a:t>
            </a:r>
          </a:p>
          <a:p>
            <a:pPr lvl="1"/>
            <a:r>
              <a:rPr lang="en-CA" sz="2200" dirty="0"/>
              <a:t>Patents: N/A</a:t>
            </a:r>
          </a:p>
          <a:p>
            <a:pPr lvl="1"/>
            <a:r>
              <a:rPr lang="en-CA" sz="2200" dirty="0"/>
              <a:t>Other: Paid employees of the Alberta College of Family Physicians</a:t>
            </a:r>
          </a:p>
          <a:p>
            <a:endParaRPr lang="en-CA" dirty="0"/>
          </a:p>
        </p:txBody>
      </p:sp>
    </p:spTree>
    <p:extLst>
      <p:ext uri="{BB962C8B-B14F-4D97-AF65-F5344CB8AC3E}">
        <p14:creationId xmlns:p14="http://schemas.microsoft.com/office/powerpoint/2010/main" val="3551241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Content Placeholder 2"/>
          <p:cNvSpPr txBox="1">
            <a:spLocks noGrp="1"/>
          </p:cNvSpPr>
          <p:nvPr>
            <p:ph type="body" idx="1"/>
          </p:nvPr>
        </p:nvSpPr>
        <p:spPr>
          <a:prstGeom prst="rect">
            <a:avLst/>
          </a:prstGeom>
        </p:spPr>
        <p:txBody>
          <a:bodyPr/>
          <a:lstStyle/>
          <a:p>
            <a:pPr marL="0" indent="0" defTabSz="813816">
              <a:spcBef>
                <a:spcPts val="800"/>
              </a:spcBef>
              <a:buSzTx/>
              <a:buNone/>
              <a:defRPr sz="2314">
                <a:latin typeface="Graphik Medium"/>
                <a:ea typeface="Graphik Medium"/>
                <a:cs typeface="Graphik Medium"/>
                <a:sym typeface="Graphik Medium"/>
              </a:defRPr>
            </a:pPr>
            <a:r>
              <a:rPr i="1" dirty="0"/>
              <a:t>The majority of the doctors that I have gone through have been helpful and hurtful. They don’t, not every doctor believes in</a:t>
            </a:r>
            <a:r>
              <a:rPr lang="en-CA" i="1" dirty="0"/>
              <a:t> say</a:t>
            </a:r>
            <a:r>
              <a:rPr i="1" dirty="0"/>
              <a:t> fibromyalgia. And not every doctor has the training to recognize certain symptoms of certain other diseases and disorders. […] So I’ve had to go through a large quantity of different doctors, not only because I didn’t have a family doctor right away, but because </a:t>
            </a:r>
            <a:r>
              <a:rPr i="1" dirty="0">
                <a:solidFill>
                  <a:srgbClr val="4A287E"/>
                </a:solidFill>
                <a:latin typeface="Graphik Semibold"/>
                <a:ea typeface="Graphik Semibold"/>
                <a:cs typeface="Graphik Semibold"/>
                <a:sym typeface="Graphik Semibold"/>
              </a:rPr>
              <a:t>there are doctors that would just see me as this overweight girl complaining</a:t>
            </a:r>
            <a:r>
              <a:rPr i="1" dirty="0"/>
              <a:t>. I have found many a time there have been doctors that just assume that I just don’t eat right because I look fat and it’s like, well, what does your body do when you don’t eat consistently and you have poor quality of food to eat? </a:t>
            </a:r>
            <a:r>
              <a:rPr lang="en-CA" i="1" dirty="0"/>
              <a:t>It hoards.</a:t>
            </a:r>
            <a:r>
              <a:rPr i="1" dirty="0"/>
              <a:t> It holds, it hoards. </a:t>
            </a:r>
            <a:r>
              <a:rPr lang="en-CA" i="1" dirty="0"/>
              <a:t>It’s l</a:t>
            </a:r>
            <a:r>
              <a:rPr i="1" dirty="0" err="1"/>
              <a:t>ike</a:t>
            </a:r>
            <a:r>
              <a:rPr lang="en-CA" i="1" dirty="0"/>
              <a:t>,</a:t>
            </a:r>
            <a:r>
              <a:rPr i="1" dirty="0"/>
              <a:t> I shouldn’t have to correct the doctor. And when you do have to inform the doctor and they find it condescending, you don’t get very far</a:t>
            </a:r>
            <a:r>
              <a:rPr dirty="0"/>
              <a:t>. </a:t>
            </a:r>
            <a:r>
              <a:rPr dirty="0">
                <a:latin typeface="Graphik"/>
                <a:ea typeface="Graphik"/>
                <a:cs typeface="Graphik"/>
                <a:sym typeface="Graphik"/>
              </a:rPr>
              <a:t>(P</a:t>
            </a:r>
            <a:r>
              <a:rPr lang="en-US" dirty="0"/>
              <a:t>oppy</a:t>
            </a:r>
            <a:r>
              <a:rPr dirty="0">
                <a:latin typeface="Graphik"/>
                <a:ea typeface="Graphik"/>
                <a:cs typeface="Graphik"/>
                <a:sym typeface="Graphik"/>
              </a:rPr>
              <a:t>)</a:t>
            </a:r>
            <a:endParaRPr lang="en-CA" dirty="0">
              <a:latin typeface="Graphik"/>
              <a:ea typeface="Graphik"/>
              <a:cs typeface="Graphik"/>
              <a:sym typeface="Graphik"/>
            </a:endParaRPr>
          </a:p>
        </p:txBody>
      </p:sp>
      <p:sp>
        <p:nvSpPr>
          <p:cNvPr id="244" name="Title 1"/>
          <p:cNvSpPr txBox="1">
            <a:spLocks noGrp="1"/>
          </p:cNvSpPr>
          <p:nvPr>
            <p:ph type="title"/>
          </p:nvPr>
        </p:nvSpPr>
        <p:spPr>
          <a:xfrm>
            <a:off x="838200" y="365125"/>
            <a:ext cx="7325795" cy="1144341"/>
          </a:xfrm>
          <a:prstGeom prst="rect">
            <a:avLst/>
          </a:prstGeom>
        </p:spPr>
        <p:txBody>
          <a:bodyPr/>
          <a:lstStyle/>
          <a:p>
            <a:pPr defTabSz="850391">
              <a:defRPr sz="3999"/>
            </a:pPr>
            <a:r>
              <a:rPr>
                <a:solidFill>
                  <a:srgbClr val="4A287E"/>
                </a:solidFill>
                <a:latin typeface="Graphik Semibold"/>
                <a:ea typeface="Graphik Semibold"/>
                <a:cs typeface="Graphik Semibold"/>
                <a:sym typeface="Graphik Semibold"/>
              </a:rPr>
              <a:t>3. Stigmatized</a:t>
            </a:r>
            <a:r>
              <a:t> pain conditions </a:t>
            </a:r>
          </a:p>
        </p:txBody>
      </p:sp>
      <p:grpSp>
        <p:nvGrpSpPr>
          <p:cNvPr id="8" name="Group">
            <a:extLst>
              <a:ext uri="{FF2B5EF4-FFF2-40B4-BE49-F238E27FC236}">
                <a16:creationId xmlns:a16="http://schemas.microsoft.com/office/drawing/2014/main" id="{DF62B2BE-17D3-AD43-417D-1D546A88835C}"/>
              </a:ext>
            </a:extLst>
          </p:cNvPr>
          <p:cNvGrpSpPr/>
          <p:nvPr/>
        </p:nvGrpSpPr>
        <p:grpSpPr>
          <a:xfrm>
            <a:off x="10467334" y="6139767"/>
            <a:ext cx="1822942" cy="451867"/>
            <a:chOff x="0" y="0"/>
            <a:chExt cx="1822941" cy="451866"/>
          </a:xfrm>
        </p:grpSpPr>
        <p:pic>
          <p:nvPicPr>
            <p:cNvPr id="9" name="Group" descr="Group">
              <a:extLst>
                <a:ext uri="{FF2B5EF4-FFF2-40B4-BE49-F238E27FC236}">
                  <a16:creationId xmlns:a16="http://schemas.microsoft.com/office/drawing/2014/main" id="{0738A3C1-1289-F192-4EA6-F3334FEC7C59}"/>
                </a:ext>
              </a:extLst>
            </p:cNvPr>
            <p:cNvPicPr>
              <a:picLocks noChangeAspect="1"/>
            </p:cNvPicPr>
            <p:nvPr/>
          </p:nvPicPr>
          <p:blipFill>
            <a:blip r:embed="rId5">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10" name="@FionaWebster1…">
              <a:extLst>
                <a:ext uri="{FF2B5EF4-FFF2-40B4-BE49-F238E27FC236}">
                  <a16:creationId xmlns:a16="http://schemas.microsoft.com/office/drawing/2014/main" id="{594FA203-F83B-460B-9CB3-5EF8D65998C3}"/>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pic>
        <p:nvPicPr>
          <p:cNvPr id="3" name="Poppy - slide 22.mp3" descr="Poppy - slide 22.mp3">
            <a:hlinkClick r:id="" action="ppaction://media"/>
            <a:extLst>
              <a:ext uri="{FF2B5EF4-FFF2-40B4-BE49-F238E27FC236}">
                <a16:creationId xmlns:a16="http://schemas.microsoft.com/office/drawing/2014/main" id="{186D6E6B-28C2-08AF-3336-6442FD6008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5541434"/>
            <a:ext cx="812800" cy="8128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shutterstock_1949010349-kt3.png" descr="shutterstock_1949010349-kt3.png"/>
          <p:cNvPicPr>
            <a:picLocks noChangeAspect="1"/>
          </p:cNvPicPr>
          <p:nvPr/>
        </p:nvPicPr>
        <p:blipFill>
          <a:blip r:embed="rId2">
            <a:alphaModFix amt="95091"/>
          </a:blip>
          <a:srcRect l="2361" r="14546"/>
          <a:stretch>
            <a:fillRect/>
          </a:stretch>
        </p:blipFill>
        <p:spPr>
          <a:xfrm>
            <a:off x="-117689" y="-191068"/>
            <a:ext cx="12427297" cy="7478081"/>
          </a:xfrm>
          <a:prstGeom prst="rect">
            <a:avLst/>
          </a:prstGeom>
          <a:ln w="12700">
            <a:miter lim="400000"/>
          </a:ln>
        </p:spPr>
      </p:pic>
      <p:sp>
        <p:nvSpPr>
          <p:cNvPr id="95" name="Rectangle"/>
          <p:cNvSpPr/>
          <p:nvPr/>
        </p:nvSpPr>
        <p:spPr>
          <a:xfrm>
            <a:off x="-116077" y="-90646"/>
            <a:ext cx="12424154" cy="792739"/>
          </a:xfrm>
          <a:prstGeom prst="rect">
            <a:avLst/>
          </a:prstGeom>
          <a:solidFill>
            <a:srgbClr val="4A287E"/>
          </a:solidFill>
          <a:ln w="12700">
            <a:solidFill>
              <a:schemeClr val="accent1"/>
            </a:solidFill>
            <a:miter/>
          </a:ln>
        </p:spPr>
        <p:txBody>
          <a:bodyPr lIns="45719" rIns="45719" anchor="ctr"/>
          <a:lstStyle/>
          <a:p>
            <a:pPr>
              <a:spcBef>
                <a:spcPts val="0"/>
              </a:spcBef>
              <a:defRPr sz="1800" i="0">
                <a:latin typeface="+mn-lt"/>
                <a:ea typeface="+mn-ea"/>
                <a:cs typeface="+mn-cs"/>
                <a:sym typeface="Calibri"/>
              </a:defRPr>
            </a:pPr>
            <a:endParaRPr/>
          </a:p>
        </p:txBody>
      </p:sp>
      <p:sp>
        <p:nvSpPr>
          <p:cNvPr id="100" name="Women’s Experiences Through an Intersectional Lens"/>
          <p:cNvSpPr txBox="1"/>
          <p:nvPr/>
        </p:nvSpPr>
        <p:spPr>
          <a:xfrm>
            <a:off x="983843" y="1947073"/>
            <a:ext cx="6567166" cy="1338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spcBef>
                <a:spcPts val="0"/>
              </a:spcBef>
              <a:defRPr sz="4500" i="0">
                <a:latin typeface="Graphik Light"/>
                <a:ea typeface="Graphik Light"/>
                <a:cs typeface="Graphik Light"/>
                <a:sym typeface="Graphik Light"/>
              </a:defRPr>
            </a:lvl1pPr>
          </a:lstStyle>
          <a:p>
            <a:r>
              <a:rPr lang="en-US" dirty="0"/>
              <a:t>4. Relational aspects of pain management</a:t>
            </a:r>
            <a:endParaRPr dirty="0"/>
          </a:p>
        </p:txBody>
      </p:sp>
    </p:spTree>
    <p:extLst>
      <p:ext uri="{BB962C8B-B14F-4D97-AF65-F5344CB8AC3E}">
        <p14:creationId xmlns:p14="http://schemas.microsoft.com/office/powerpoint/2010/main" val="357544920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watercolour-purple.png" descr="watercolour-purple.png"/>
          <p:cNvPicPr>
            <a:picLocks/>
          </p:cNvPicPr>
          <p:nvPr/>
        </p:nvPicPr>
        <p:blipFill>
          <a:blip r:embed="rId7"/>
          <a:srcRect t="35050" r="9592" b="24354"/>
          <a:stretch>
            <a:fillRect/>
          </a:stretch>
        </p:blipFill>
        <p:spPr>
          <a:xfrm>
            <a:off x="449639" y="1626985"/>
            <a:ext cx="6235769" cy="4964650"/>
          </a:xfrm>
          <a:prstGeom prst="rect">
            <a:avLst/>
          </a:prstGeom>
          <a:ln w="12700">
            <a:miter lim="400000"/>
          </a:ln>
        </p:spPr>
      </p:pic>
      <p:sp>
        <p:nvSpPr>
          <p:cNvPr id="265" name="Title 1"/>
          <p:cNvSpPr txBox="1">
            <a:spLocks noGrp="1"/>
          </p:cNvSpPr>
          <p:nvPr>
            <p:ph type="title"/>
          </p:nvPr>
        </p:nvSpPr>
        <p:spPr>
          <a:prstGeom prst="rect">
            <a:avLst/>
          </a:prstGeom>
        </p:spPr>
        <p:txBody>
          <a:bodyPr/>
          <a:lstStyle/>
          <a:p>
            <a:pPr defTabSz="886968">
              <a:defRPr sz="4171"/>
            </a:pPr>
            <a:r>
              <a:rPr lang="en-US" dirty="0">
                <a:solidFill>
                  <a:srgbClr val="4A287E"/>
                </a:solidFill>
                <a:latin typeface="Graphik Semibold"/>
                <a:ea typeface="Graphik Semibold"/>
                <a:cs typeface="Graphik Semibold"/>
                <a:sym typeface="Graphik Semibold"/>
              </a:rPr>
              <a:t>5</a:t>
            </a:r>
            <a:r>
              <a:rPr dirty="0">
                <a:solidFill>
                  <a:srgbClr val="4A287E"/>
                </a:solidFill>
                <a:latin typeface="Graphik Semibold"/>
                <a:ea typeface="Graphik Semibold"/>
                <a:cs typeface="Graphik Semibold"/>
                <a:sym typeface="Graphik Semibold"/>
              </a:rPr>
              <a:t>. Relational aspects</a:t>
            </a:r>
            <a:r>
              <a:rPr dirty="0"/>
              <a:t> of pain management </a:t>
            </a:r>
          </a:p>
        </p:txBody>
      </p:sp>
      <p:sp>
        <p:nvSpPr>
          <p:cNvPr id="266" name="Content Placeholder 2"/>
          <p:cNvSpPr txBox="1">
            <a:spLocks noGrp="1"/>
          </p:cNvSpPr>
          <p:nvPr>
            <p:ph type="body" sz="half" idx="1"/>
          </p:nvPr>
        </p:nvSpPr>
        <p:spPr>
          <a:xfrm>
            <a:off x="682776" y="1965506"/>
            <a:ext cx="5612068" cy="4351339"/>
          </a:xfrm>
          <a:prstGeom prst="rect">
            <a:avLst/>
          </a:prstGeom>
        </p:spPr>
        <p:txBody>
          <a:bodyPr/>
          <a:lstStyle/>
          <a:p>
            <a:pPr marL="0" indent="0" defTabSz="841247">
              <a:spcBef>
                <a:spcPts val="900"/>
              </a:spcBef>
              <a:buSzTx/>
              <a:buNone/>
              <a:defRPr sz="2392">
                <a:latin typeface="Graphik Medium"/>
                <a:ea typeface="Graphik Medium"/>
                <a:cs typeface="Graphik Medium"/>
                <a:sym typeface="Graphik Medium"/>
              </a:defRPr>
            </a:pPr>
            <a:r>
              <a:rPr dirty="0"/>
              <a:t>I do have a husband, but unfortunately my husband he, when I say I’m in pain he actually kind of feels that he’s in pain, because he doesn’t like seeing me in pain, if that makes any sense. So, I can’t really rely on my husband, because I don’t want to get him upset and I have to rely on myself, I have to, like I meditate and it’s usually just me dealing with my pain; I have no support system. </a:t>
            </a:r>
            <a:r>
              <a:rPr i="1" dirty="0">
                <a:latin typeface="Graphik"/>
                <a:ea typeface="Graphik"/>
                <a:cs typeface="Graphik"/>
                <a:sym typeface="Graphik"/>
              </a:rPr>
              <a:t>(Hannah)</a:t>
            </a:r>
          </a:p>
        </p:txBody>
      </p:sp>
      <p:sp>
        <p:nvSpPr>
          <p:cNvPr id="267" name="Content Placeholder 3"/>
          <p:cNvSpPr txBox="1"/>
          <p:nvPr/>
        </p:nvSpPr>
        <p:spPr>
          <a:xfrm>
            <a:off x="7033447" y="1881983"/>
            <a:ext cx="4708914" cy="4200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905255">
              <a:spcBef>
                <a:spcPts val="900"/>
              </a:spcBef>
              <a:defRPr sz="1584"/>
            </a:lvl1pPr>
          </a:lstStyle>
          <a:p>
            <a:r>
              <a:rPr sz="2400" dirty="0"/>
              <a:t>I don’t want to make him sound like he’s not a good person, but he just doesn’t</a:t>
            </a:r>
            <a:r>
              <a:rPr lang="en-CA" sz="2400" dirty="0"/>
              <a:t>, he just doesn’t</a:t>
            </a:r>
            <a:r>
              <a:rPr sz="2400" dirty="0"/>
              <a:t> do well with other people suffering. And so his way of managing that is to stay out of – to stay away, because he doesn’t feel like he manages it well on his own. He doesn’t manage watching me suffer, very well. So his way of managing that is to just keep space between us (Violet). </a:t>
            </a:r>
          </a:p>
        </p:txBody>
      </p:sp>
      <p:pic>
        <p:nvPicPr>
          <p:cNvPr id="2" name="Hannah - slide 23.mp3" descr="Hannah - slide 23.mp3">
            <a:hlinkClick r:id="" action="ppaction://media"/>
            <a:extLst>
              <a:ext uri="{FF2B5EF4-FFF2-40B4-BE49-F238E27FC236}">
                <a16:creationId xmlns:a16="http://schemas.microsoft.com/office/drawing/2014/main" id="{AE045AD3-4570-1AF4-1E5B-B898A9322F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8403" y="5733367"/>
            <a:ext cx="812800" cy="812800"/>
          </a:xfrm>
          <a:prstGeom prst="rect">
            <a:avLst/>
          </a:prstGeom>
        </p:spPr>
      </p:pic>
      <p:pic>
        <p:nvPicPr>
          <p:cNvPr id="3" name="Violet - slide 23.mp3" descr="Violet - slide 23.mp3">
            <a:hlinkClick r:id="" action="ppaction://media"/>
            <a:extLst>
              <a:ext uri="{FF2B5EF4-FFF2-40B4-BE49-F238E27FC236}">
                <a16:creationId xmlns:a16="http://schemas.microsoft.com/office/drawing/2014/main" id="{FE83CD26-4BCE-1FEA-883B-BFB3B2C2432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033447" y="5866986"/>
            <a:ext cx="812800" cy="812800"/>
          </a:xfrm>
          <a:prstGeom prst="rect">
            <a:avLst/>
          </a:prstGeom>
        </p:spPr>
      </p:pic>
      <p:grpSp>
        <p:nvGrpSpPr>
          <p:cNvPr id="11" name="Group">
            <a:extLst>
              <a:ext uri="{FF2B5EF4-FFF2-40B4-BE49-F238E27FC236}">
                <a16:creationId xmlns:a16="http://schemas.microsoft.com/office/drawing/2014/main" id="{A7BABE25-2F74-D032-B56E-462ED1616274}"/>
              </a:ext>
            </a:extLst>
          </p:cNvPr>
          <p:cNvGrpSpPr/>
          <p:nvPr/>
        </p:nvGrpSpPr>
        <p:grpSpPr>
          <a:xfrm>
            <a:off x="10467334" y="6139767"/>
            <a:ext cx="1822942" cy="451867"/>
            <a:chOff x="0" y="0"/>
            <a:chExt cx="1822941" cy="451866"/>
          </a:xfrm>
        </p:grpSpPr>
        <p:pic>
          <p:nvPicPr>
            <p:cNvPr id="12" name="Group" descr="Group">
              <a:extLst>
                <a:ext uri="{FF2B5EF4-FFF2-40B4-BE49-F238E27FC236}">
                  <a16:creationId xmlns:a16="http://schemas.microsoft.com/office/drawing/2014/main" id="{56C64453-F947-0695-2760-214477110663}"/>
                </a:ext>
              </a:extLst>
            </p:cNvPr>
            <p:cNvPicPr>
              <a:picLocks noChangeAspect="1"/>
            </p:cNvPicPr>
            <p:nvPr/>
          </p:nvPicPr>
          <p:blipFill>
            <a:blip r:embed="rId9">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13" name="@FionaWebster1…">
              <a:extLst>
                <a:ext uri="{FF2B5EF4-FFF2-40B4-BE49-F238E27FC236}">
                  <a16:creationId xmlns:a16="http://schemas.microsoft.com/office/drawing/2014/main" id="{2974C200-175F-282D-3147-A98710441183}"/>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775"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628E9-B841-422E-894E-BC16529CB6B6}"/>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071193A9-A869-45F7-8287-10B40171DA36}"/>
              </a:ext>
            </a:extLst>
          </p:cNvPr>
          <p:cNvSpPr>
            <a:spLocks noGrp="1"/>
          </p:cNvSpPr>
          <p:nvPr>
            <p:ph type="body" idx="1"/>
          </p:nvPr>
        </p:nvSpPr>
        <p:spPr/>
        <p:txBody>
          <a:bodyPr/>
          <a:lstStyle/>
          <a:p>
            <a:endParaRPr lang="en-CA" dirty="0"/>
          </a:p>
        </p:txBody>
      </p:sp>
      <p:pic>
        <p:nvPicPr>
          <p:cNvPr id="4" name="watercolour-purple.png" descr="watercolour-purple.png">
            <a:extLst>
              <a:ext uri="{FF2B5EF4-FFF2-40B4-BE49-F238E27FC236}">
                <a16:creationId xmlns:a16="http://schemas.microsoft.com/office/drawing/2014/main" id="{CC1BD3B7-A526-48EA-8269-6376FD3071B5}"/>
              </a:ext>
            </a:extLst>
          </p:cNvPr>
          <p:cNvPicPr>
            <a:picLocks/>
          </p:cNvPicPr>
          <p:nvPr/>
        </p:nvPicPr>
        <p:blipFill>
          <a:blip r:embed="rId2"/>
          <a:srcRect t="35050" r="9592" b="24354"/>
          <a:stretch>
            <a:fillRect/>
          </a:stretch>
        </p:blipFill>
        <p:spPr>
          <a:xfrm flipV="1">
            <a:off x="-1" y="-159488"/>
            <a:ext cx="12546419" cy="7145078"/>
          </a:xfrm>
          <a:prstGeom prst="rect">
            <a:avLst/>
          </a:prstGeom>
          <a:ln w="12700">
            <a:miter lim="400000"/>
          </a:ln>
        </p:spPr>
      </p:pic>
      <p:pic>
        <p:nvPicPr>
          <p:cNvPr id="5" name="Picture 2">
            <a:extLst>
              <a:ext uri="{FF2B5EF4-FFF2-40B4-BE49-F238E27FC236}">
                <a16:creationId xmlns:a16="http://schemas.microsoft.com/office/drawing/2014/main" id="{B20DB3E9-4B6F-48A9-A681-959E09993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03448"/>
            <a:ext cx="12348864" cy="952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87330B2D-2C55-4EF2-8F13-16B7529C820E}"/>
              </a:ext>
            </a:extLst>
          </p:cNvPr>
          <p:cNvSpPr txBox="1"/>
          <p:nvPr/>
        </p:nvSpPr>
        <p:spPr>
          <a:xfrm>
            <a:off x="489098" y="839972"/>
            <a:ext cx="5358809" cy="8361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1000"/>
              </a:spcBef>
              <a:spcAft>
                <a:spcPts val="0"/>
              </a:spcAft>
              <a:buClrTx/>
              <a:buSzTx/>
              <a:buFontTx/>
              <a:buNone/>
              <a:tabLst/>
            </a:pPr>
            <a:r>
              <a:rPr lang="en-CA" sz="4000" dirty="0">
                <a:solidFill>
                  <a:schemeClr val="bg1"/>
                </a:solidFill>
              </a:rPr>
              <a:t>5</a:t>
            </a:r>
            <a:r>
              <a:rPr kumimoji="0" lang="en-CA" sz="4000" b="0" i="1" u="none" strike="noStrike" cap="none" spc="0" normalizeH="0" baseline="0" dirty="0">
                <a:ln>
                  <a:noFill/>
                </a:ln>
                <a:solidFill>
                  <a:schemeClr val="bg1"/>
                </a:solidFill>
                <a:effectLst/>
                <a:uFillTx/>
                <a:latin typeface="Graphik"/>
                <a:ea typeface="Graphik"/>
                <a:cs typeface="Graphik"/>
                <a:sym typeface="Graphik"/>
              </a:rPr>
              <a:t>. Pain and mothering</a:t>
            </a:r>
          </a:p>
        </p:txBody>
      </p:sp>
      <p:sp>
        <p:nvSpPr>
          <p:cNvPr id="7" name="Rectangle">
            <a:extLst>
              <a:ext uri="{FF2B5EF4-FFF2-40B4-BE49-F238E27FC236}">
                <a16:creationId xmlns:a16="http://schemas.microsoft.com/office/drawing/2014/main" id="{7490FA47-CE36-4474-91B4-3CCAC25F33F9}"/>
              </a:ext>
            </a:extLst>
          </p:cNvPr>
          <p:cNvSpPr/>
          <p:nvPr/>
        </p:nvSpPr>
        <p:spPr>
          <a:xfrm>
            <a:off x="-248094" y="76790"/>
            <a:ext cx="12192001" cy="6908800"/>
          </a:xfrm>
          <a:prstGeom prst="rect">
            <a:avLst/>
          </a:prstGeom>
          <a:solidFill>
            <a:srgbClr val="4A287E">
              <a:alpha val="28807"/>
            </a:srgbClr>
          </a:solidFill>
          <a:ln w="12700">
            <a:solidFill>
              <a:schemeClr val="accent1">
                <a:alpha val="28807"/>
              </a:schemeClr>
            </a:solidFill>
            <a:miter/>
          </a:ln>
        </p:spPr>
        <p:txBody>
          <a:bodyPr lIns="45719" rIns="45719" anchor="ctr"/>
          <a:lstStyle/>
          <a:p>
            <a:pPr>
              <a:spcBef>
                <a:spcPts val="0"/>
              </a:spcBef>
              <a:defRPr sz="1800" i="0">
                <a:latin typeface="+mn-lt"/>
                <a:ea typeface="+mn-ea"/>
                <a:cs typeface="+mn-cs"/>
                <a:sym typeface="Calibri"/>
              </a:defRPr>
            </a:pPr>
            <a:endParaRPr dirty="0"/>
          </a:p>
        </p:txBody>
      </p:sp>
      <p:pic>
        <p:nvPicPr>
          <p:cNvPr id="8" name="Picture 7" descr="A picture containing text, outdoor&#10;&#10;Description automatically generated">
            <a:extLst>
              <a:ext uri="{FF2B5EF4-FFF2-40B4-BE49-F238E27FC236}">
                <a16:creationId xmlns:a16="http://schemas.microsoft.com/office/drawing/2014/main" id="{E6B4923E-EC05-4236-9393-040DDF987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912" y="106325"/>
            <a:ext cx="45719" cy="7378995"/>
          </a:xfrm>
          <a:prstGeom prst="rect">
            <a:avLst/>
          </a:prstGeom>
        </p:spPr>
      </p:pic>
    </p:spTree>
    <p:extLst>
      <p:ext uri="{BB962C8B-B14F-4D97-AF65-F5344CB8AC3E}">
        <p14:creationId xmlns:p14="http://schemas.microsoft.com/office/powerpoint/2010/main" val="43548995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watercolour-purple.png" descr="watercolour-purple.png"/>
          <p:cNvPicPr>
            <a:picLocks/>
          </p:cNvPicPr>
          <p:nvPr/>
        </p:nvPicPr>
        <p:blipFill>
          <a:blip r:embed="rId5"/>
          <a:srcRect t="35050" r="9592" b="24354"/>
          <a:stretch>
            <a:fillRect/>
          </a:stretch>
        </p:blipFill>
        <p:spPr>
          <a:xfrm>
            <a:off x="0" y="1509950"/>
            <a:ext cx="12192000" cy="3592137"/>
          </a:xfrm>
          <a:prstGeom prst="rect">
            <a:avLst/>
          </a:prstGeom>
          <a:ln w="12700">
            <a:miter lim="400000"/>
          </a:ln>
        </p:spPr>
      </p:pic>
      <p:sp>
        <p:nvSpPr>
          <p:cNvPr id="250" name="Title 1"/>
          <p:cNvSpPr txBox="1">
            <a:spLocks noGrp="1"/>
          </p:cNvSpPr>
          <p:nvPr>
            <p:ph type="title"/>
          </p:nvPr>
        </p:nvSpPr>
        <p:spPr>
          <a:prstGeom prst="rect">
            <a:avLst/>
          </a:prstGeom>
        </p:spPr>
        <p:txBody>
          <a:bodyPr/>
          <a:lstStyle/>
          <a:p>
            <a:pPr defTabSz="886968">
              <a:defRPr sz="4171"/>
            </a:pPr>
            <a:r>
              <a:rPr dirty="0">
                <a:solidFill>
                  <a:srgbClr val="4A287E"/>
                </a:solidFill>
                <a:latin typeface="Graphik Semibold"/>
                <a:ea typeface="Graphik Semibold"/>
                <a:cs typeface="Graphik Semibold"/>
                <a:sym typeface="Graphik Semibold"/>
              </a:rPr>
              <a:t>4. </a:t>
            </a:r>
            <a:r>
              <a:rPr lang="en-CA" dirty="0">
                <a:solidFill>
                  <a:srgbClr val="7030A0"/>
                </a:solidFill>
                <a:latin typeface="Graphik Semibold"/>
                <a:ea typeface="Graphik Semibold"/>
                <a:cs typeface="Graphik Semibold"/>
                <a:sym typeface="Graphik Semibold"/>
              </a:rPr>
              <a:t>Pain and mothering</a:t>
            </a:r>
            <a:endParaRPr dirty="0">
              <a:solidFill>
                <a:srgbClr val="7030A0"/>
              </a:solidFill>
            </a:endParaRPr>
          </a:p>
        </p:txBody>
      </p:sp>
      <p:sp>
        <p:nvSpPr>
          <p:cNvPr id="251" name="Content Placeholder 3"/>
          <p:cNvSpPr txBox="1">
            <a:spLocks noGrp="1"/>
          </p:cNvSpPr>
          <p:nvPr>
            <p:ph type="body" idx="1"/>
          </p:nvPr>
        </p:nvSpPr>
        <p:spPr>
          <a:xfrm>
            <a:off x="838200" y="1947261"/>
            <a:ext cx="10695772" cy="2963477"/>
          </a:xfrm>
          <a:prstGeom prst="rect">
            <a:avLst/>
          </a:prstGeom>
        </p:spPr>
        <p:txBody>
          <a:bodyPr>
            <a:noAutofit/>
          </a:bodyPr>
          <a:lstStyle>
            <a:lvl1pPr marL="0" indent="0" defTabSz="649223">
              <a:spcBef>
                <a:spcPts val="700"/>
              </a:spcBef>
              <a:buSzTx/>
              <a:buNone/>
              <a:defRPr sz="1845">
                <a:latin typeface="Graphik Medium"/>
                <a:ea typeface="Graphik Medium"/>
                <a:cs typeface="Graphik Medium"/>
                <a:sym typeface="Graphik Medium"/>
              </a:defRPr>
            </a:lvl1pPr>
          </a:lstStyle>
          <a:p>
            <a:r>
              <a:rPr sz="2400" dirty="0"/>
              <a:t>There’s a lot of mum guilt, because I can’t always do what other mums can do. </a:t>
            </a:r>
            <a:r>
              <a:rPr lang="en-CA" sz="2400" dirty="0"/>
              <a:t>I can’t, l</a:t>
            </a:r>
            <a:r>
              <a:rPr sz="2400" dirty="0" err="1"/>
              <a:t>ike</a:t>
            </a:r>
            <a:r>
              <a:rPr sz="2400" dirty="0"/>
              <a:t>, when he was a baby, I remember struggling a lot, because I couldn’t really lift him. That was another indicator to myself that something was wrong, because I could barely lift my son</a:t>
            </a:r>
            <a:r>
              <a:rPr lang="en-CA" sz="2400" dirty="0"/>
              <a:t> […] </a:t>
            </a:r>
            <a:r>
              <a:rPr sz="2400" dirty="0"/>
              <a:t>So it was kind of frustrating being in pain, not being able to also have those beautiful </a:t>
            </a:r>
            <a:r>
              <a:rPr lang="en-CA" sz="2400" dirty="0"/>
              <a:t>motherly, </a:t>
            </a:r>
            <a:r>
              <a:rPr sz="2400" dirty="0"/>
              <a:t>mother moments with your child. And then </a:t>
            </a:r>
            <a:r>
              <a:rPr lang="en-CA" sz="2400" dirty="0"/>
              <a:t>like, </a:t>
            </a:r>
            <a:r>
              <a:rPr sz="2400" dirty="0"/>
              <a:t>I feel like I sometimes</a:t>
            </a:r>
            <a:r>
              <a:rPr lang="en-CA" sz="2400" dirty="0"/>
              <a:t>, like I </a:t>
            </a:r>
            <a:r>
              <a:rPr sz="2400" dirty="0"/>
              <a:t>have to cut so many corners with certain things, because maybe my health is acting up. </a:t>
            </a:r>
            <a:r>
              <a:rPr lang="en-US" sz="2400" dirty="0"/>
              <a:t>(Natasha)</a:t>
            </a:r>
            <a:endParaRPr sz="2400" dirty="0">
              <a:solidFill>
                <a:srgbClr val="FF0000"/>
              </a:solidFill>
            </a:endParaRPr>
          </a:p>
        </p:txBody>
      </p:sp>
      <p:sp>
        <p:nvSpPr>
          <p:cNvPr id="252" name="Content Placeholder 4"/>
          <p:cNvSpPr txBox="1"/>
          <p:nvPr/>
        </p:nvSpPr>
        <p:spPr>
          <a:xfrm>
            <a:off x="9150378" y="3293072"/>
            <a:ext cx="2631457" cy="2963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822959">
              <a:spcBef>
                <a:spcPts val="900"/>
              </a:spcBef>
              <a:defRPr sz="1440"/>
            </a:lvl1pPr>
          </a:lstStyle>
          <a:p>
            <a:endParaRPr dirty="0"/>
          </a:p>
        </p:txBody>
      </p:sp>
      <p:pic>
        <p:nvPicPr>
          <p:cNvPr id="2" name="Natasha - slide 21.mp3" descr="Natasha - slide 21.mp3">
            <a:hlinkClick r:id="" action="ppaction://media"/>
            <a:extLst>
              <a:ext uri="{FF2B5EF4-FFF2-40B4-BE49-F238E27FC236}">
                <a16:creationId xmlns:a16="http://schemas.microsoft.com/office/drawing/2014/main" id="{14F8D124-1718-9633-F321-B1900C09A2A3}"/>
              </a:ext>
            </a:extLst>
          </p:cNvPr>
          <p:cNvPicPr>
            <a:picLocks noChangeAspect="1"/>
          </p:cNvPicPr>
          <p:nvPr>
            <a:audioFile r:link="rId1"/>
            <p:extLst>
              <p:ext uri="{DAA4B4D4-6D71-4841-9C94-3DE7FCFB9230}">
                <p14:media xmlns:p14="http://schemas.microsoft.com/office/powerpoint/2010/main" r:embed="rId2">
                  <p14:trim end="23282.4973"/>
                </p14:media>
              </p:ext>
            </p:extLst>
          </p:nvPr>
        </p:nvPicPr>
        <p:blipFill>
          <a:blip r:embed="rId6"/>
          <a:stretch>
            <a:fillRect/>
          </a:stretch>
        </p:blipFill>
        <p:spPr>
          <a:xfrm>
            <a:off x="838200" y="5684515"/>
            <a:ext cx="812800" cy="812800"/>
          </a:xfrm>
          <a:prstGeom prst="rect">
            <a:avLst/>
          </a:prstGeom>
        </p:spPr>
      </p:pic>
      <p:grpSp>
        <p:nvGrpSpPr>
          <p:cNvPr id="10" name="Group">
            <a:extLst>
              <a:ext uri="{FF2B5EF4-FFF2-40B4-BE49-F238E27FC236}">
                <a16:creationId xmlns:a16="http://schemas.microsoft.com/office/drawing/2014/main" id="{85326434-87B7-0F3E-4DDB-09B3265492FC}"/>
              </a:ext>
            </a:extLst>
          </p:cNvPr>
          <p:cNvGrpSpPr/>
          <p:nvPr/>
        </p:nvGrpSpPr>
        <p:grpSpPr>
          <a:xfrm>
            <a:off x="10467334" y="6139767"/>
            <a:ext cx="1822942" cy="451867"/>
            <a:chOff x="0" y="0"/>
            <a:chExt cx="1822941" cy="451866"/>
          </a:xfrm>
        </p:grpSpPr>
        <p:pic>
          <p:nvPicPr>
            <p:cNvPr id="11" name="Group" descr="Group">
              <a:extLst>
                <a:ext uri="{FF2B5EF4-FFF2-40B4-BE49-F238E27FC236}">
                  <a16:creationId xmlns:a16="http://schemas.microsoft.com/office/drawing/2014/main" id="{3F44C2A6-B5A6-303B-90C0-C4A03CB407FD}"/>
                </a:ext>
              </a:extLst>
            </p:cNvPr>
            <p:cNvPicPr>
              <a:picLocks noChangeAspect="1"/>
            </p:cNvPicPr>
            <p:nvPr/>
          </p:nvPicPr>
          <p:blipFill>
            <a:blip r:embed="rId7">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12" name="@FionaWebster1…">
              <a:extLst>
                <a:ext uri="{FF2B5EF4-FFF2-40B4-BE49-F238E27FC236}">
                  <a16:creationId xmlns:a16="http://schemas.microsoft.com/office/drawing/2014/main" id="{76FF4B86-2432-C41A-2C06-E511BD20B41C}"/>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KT 162903-purple-and-white-watercolour-background.jpg" descr="KT 162903-purple-and-white-watercolour-background.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75" name="Title 4"/>
          <p:cNvSpPr txBox="1">
            <a:spLocks noGrp="1"/>
          </p:cNvSpPr>
          <p:nvPr>
            <p:ph type="title"/>
          </p:nvPr>
        </p:nvSpPr>
        <p:spPr>
          <a:prstGeom prst="rect">
            <a:avLst/>
          </a:prstGeom>
        </p:spPr>
        <p:txBody>
          <a:bodyPr/>
          <a:lstStyle/>
          <a:p>
            <a:r>
              <a:t>Discussion</a:t>
            </a:r>
          </a:p>
        </p:txBody>
      </p:sp>
      <p:sp>
        <p:nvSpPr>
          <p:cNvPr id="276" name="Content Placeholder 5"/>
          <p:cNvSpPr txBox="1">
            <a:spLocks noGrp="1"/>
          </p:cNvSpPr>
          <p:nvPr>
            <p:ph type="body" idx="1"/>
          </p:nvPr>
        </p:nvSpPr>
        <p:spPr>
          <a:xfrm>
            <a:off x="838200" y="1690688"/>
            <a:ext cx="10515600" cy="4486275"/>
          </a:xfrm>
          <a:prstGeom prst="rect">
            <a:avLst/>
          </a:prstGeom>
        </p:spPr>
        <p:txBody>
          <a:bodyPr>
            <a:normAutofit fontScale="85000" lnSpcReduction="20000"/>
          </a:bodyPr>
          <a:lstStyle/>
          <a:p>
            <a:r>
              <a:rPr lang="en-CA" dirty="0">
                <a:solidFill>
                  <a:srgbClr val="7030A0"/>
                </a:solidFill>
              </a:rPr>
              <a:t>The many gendered aspects of chronic pain </a:t>
            </a:r>
            <a:r>
              <a:rPr lang="en-CA" dirty="0">
                <a:solidFill>
                  <a:schemeClr val="tx1"/>
                </a:solidFill>
              </a:rPr>
              <a:t>create particular forms of work that are often invisible</a:t>
            </a:r>
          </a:p>
          <a:p>
            <a:r>
              <a:rPr lang="en-CA" dirty="0">
                <a:solidFill>
                  <a:srgbClr val="7030A0"/>
                </a:solidFill>
              </a:rPr>
              <a:t>Impacts women’s lives </a:t>
            </a:r>
            <a:r>
              <a:rPr lang="en-CA" dirty="0">
                <a:solidFill>
                  <a:schemeClr val="tx1"/>
                </a:solidFill>
              </a:rPr>
              <a:t>as well as interactions with clinicians</a:t>
            </a:r>
          </a:p>
          <a:p>
            <a:r>
              <a:rPr lang="en-CA" dirty="0">
                <a:solidFill>
                  <a:srgbClr val="7030A0"/>
                </a:solidFill>
              </a:rPr>
              <a:t>Gender intersects </a:t>
            </a:r>
            <a:r>
              <a:rPr lang="en-CA" dirty="0">
                <a:solidFill>
                  <a:schemeClr val="tx1"/>
                </a:solidFill>
              </a:rPr>
              <a:t>with race, sexual identity, poverty, gendered violence and trauma in complex ways</a:t>
            </a:r>
          </a:p>
          <a:p>
            <a:r>
              <a:rPr lang="en-CA" dirty="0">
                <a:solidFill>
                  <a:srgbClr val="7030A0"/>
                </a:solidFill>
              </a:rPr>
              <a:t>Social theory, and social science approaches, </a:t>
            </a:r>
            <a:r>
              <a:rPr lang="en-CA" dirty="0">
                <a:solidFill>
                  <a:schemeClr val="tx1"/>
                </a:solidFill>
              </a:rPr>
              <a:t>can help us to understand the multiplicity of women’s experience and hopefully transform practice and policies</a:t>
            </a:r>
          </a:p>
          <a:p>
            <a:r>
              <a:rPr lang="en-CA" dirty="0">
                <a:solidFill>
                  <a:srgbClr val="7030A0"/>
                </a:solidFill>
              </a:rPr>
              <a:t>Understanding our own gender biases </a:t>
            </a:r>
            <a:r>
              <a:rPr lang="en-CA" dirty="0">
                <a:solidFill>
                  <a:schemeClr val="tx1"/>
                </a:solidFill>
              </a:rPr>
              <a:t>is a necessary but insufficient solution in this direction</a:t>
            </a:r>
          </a:p>
          <a:p>
            <a:r>
              <a:rPr lang="en-CA" dirty="0">
                <a:solidFill>
                  <a:srgbClr val="7030A0"/>
                </a:solidFill>
              </a:rPr>
              <a:t>We are all products of our society </a:t>
            </a:r>
            <a:r>
              <a:rPr lang="en-CA" dirty="0"/>
              <a:t>and thus of course are shaped by the prevailing norms of our cultures, our positions, and our social characteristics</a:t>
            </a:r>
          </a:p>
          <a:p>
            <a:r>
              <a:rPr lang="en-CA" dirty="0">
                <a:solidFill>
                  <a:srgbClr val="7030A0"/>
                </a:solidFill>
              </a:rPr>
              <a:t>Gender bias </a:t>
            </a:r>
            <a:r>
              <a:rPr lang="en-CA" dirty="0"/>
              <a:t>thus becomes normalized and is difficult to recognize</a:t>
            </a:r>
          </a:p>
          <a:p>
            <a:r>
              <a:rPr lang="en-CA" dirty="0">
                <a:solidFill>
                  <a:srgbClr val="7030A0"/>
                </a:solidFill>
              </a:rPr>
              <a:t>Need to think about how we “hear” people’s stories </a:t>
            </a:r>
            <a:r>
              <a:rPr lang="en-CA" dirty="0"/>
              <a:t>and what treatments we can offer in response</a:t>
            </a:r>
          </a:p>
          <a:p>
            <a:r>
              <a:rPr lang="en-CA" dirty="0"/>
              <a:t>Need for </a:t>
            </a:r>
            <a:r>
              <a:rPr lang="en-CA" dirty="0">
                <a:solidFill>
                  <a:srgbClr val="7030A0"/>
                </a:solidFill>
              </a:rPr>
              <a:t>continued political action </a:t>
            </a:r>
          </a:p>
          <a:p>
            <a:pPr marL="0" indent="0">
              <a:buNone/>
            </a:pPr>
            <a:endParaRPr lang="en-CA" dirty="0"/>
          </a:p>
          <a:p>
            <a:endParaRPr lang="en-CA" dirty="0"/>
          </a:p>
          <a:p>
            <a:endParaRPr dirty="0"/>
          </a:p>
        </p:txBody>
      </p:sp>
      <p:grpSp>
        <p:nvGrpSpPr>
          <p:cNvPr id="8" name="Group">
            <a:extLst>
              <a:ext uri="{FF2B5EF4-FFF2-40B4-BE49-F238E27FC236}">
                <a16:creationId xmlns:a16="http://schemas.microsoft.com/office/drawing/2014/main" id="{3695B747-BF44-E240-CD13-4B433606E7CC}"/>
              </a:ext>
            </a:extLst>
          </p:cNvPr>
          <p:cNvGrpSpPr/>
          <p:nvPr/>
        </p:nvGrpSpPr>
        <p:grpSpPr>
          <a:xfrm>
            <a:off x="10467334" y="6139767"/>
            <a:ext cx="1822942" cy="451867"/>
            <a:chOff x="0" y="0"/>
            <a:chExt cx="1822941" cy="451866"/>
          </a:xfrm>
        </p:grpSpPr>
        <p:pic>
          <p:nvPicPr>
            <p:cNvPr id="9" name="Group" descr="Group">
              <a:extLst>
                <a:ext uri="{FF2B5EF4-FFF2-40B4-BE49-F238E27FC236}">
                  <a16:creationId xmlns:a16="http://schemas.microsoft.com/office/drawing/2014/main" id="{B3D3E7FC-42E5-09C2-1AE0-FE7D547C3880}"/>
                </a:ext>
              </a:extLst>
            </p:cNvPr>
            <p:cNvPicPr>
              <a:picLocks noChangeAspect="1"/>
            </p:cNvPicPr>
            <p:nvPr/>
          </p:nvPicPr>
          <p:blipFill>
            <a:blip r:embed="rId3">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10" name="@FionaWebster1…">
              <a:extLst>
                <a:ext uri="{FF2B5EF4-FFF2-40B4-BE49-F238E27FC236}">
                  <a16:creationId xmlns:a16="http://schemas.microsoft.com/office/drawing/2014/main" id="{1444312F-D070-52D0-56D4-82188C03582F}"/>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KT 162903-purple-and-white-watercolour-background.jpg" descr="KT 162903-purple-and-white-watercolour-background.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75" name="Title 4"/>
          <p:cNvSpPr txBox="1">
            <a:spLocks noGrp="1"/>
          </p:cNvSpPr>
          <p:nvPr>
            <p:ph type="title"/>
          </p:nvPr>
        </p:nvSpPr>
        <p:spPr>
          <a:prstGeom prst="rect">
            <a:avLst/>
          </a:prstGeom>
        </p:spPr>
        <p:txBody>
          <a:bodyPr/>
          <a:lstStyle/>
          <a:p>
            <a:r>
              <a:rPr lang="en-CA" dirty="0"/>
              <a:t>Some questions for discussion</a:t>
            </a:r>
            <a:endParaRPr dirty="0"/>
          </a:p>
        </p:txBody>
      </p:sp>
      <p:sp>
        <p:nvSpPr>
          <p:cNvPr id="276" name="Content Placeholder 5"/>
          <p:cNvSpPr txBox="1">
            <a:spLocks noGrp="1"/>
          </p:cNvSpPr>
          <p:nvPr>
            <p:ph type="body" idx="1"/>
          </p:nvPr>
        </p:nvSpPr>
        <p:spPr>
          <a:prstGeom prst="rect">
            <a:avLst/>
          </a:prstGeom>
        </p:spPr>
        <p:txBody>
          <a:bodyPr/>
          <a:lstStyle/>
          <a:p>
            <a:r>
              <a:rPr lang="en-US" dirty="0">
                <a:solidFill>
                  <a:srgbClr val="7030A0"/>
                </a:solidFill>
              </a:rPr>
              <a:t>How often </a:t>
            </a:r>
            <a:r>
              <a:rPr lang="en-US" dirty="0"/>
              <a:t>do you hear these stories in your practices? How do you respond?</a:t>
            </a:r>
          </a:p>
          <a:p>
            <a:endParaRPr lang="en-US" dirty="0"/>
          </a:p>
          <a:p>
            <a:r>
              <a:rPr lang="en-US" dirty="0">
                <a:solidFill>
                  <a:srgbClr val="7030A0"/>
                </a:solidFill>
              </a:rPr>
              <a:t>Are you aware </a:t>
            </a:r>
            <a:r>
              <a:rPr lang="en-US" dirty="0"/>
              <a:t>of your own intersecting identities?</a:t>
            </a:r>
          </a:p>
          <a:p>
            <a:endParaRPr lang="en-US" dirty="0"/>
          </a:p>
          <a:p>
            <a:r>
              <a:rPr lang="en-US" dirty="0">
                <a:solidFill>
                  <a:srgbClr val="7030A0"/>
                </a:solidFill>
              </a:rPr>
              <a:t>What would you most like to learn </a:t>
            </a:r>
            <a:r>
              <a:rPr lang="en-US" dirty="0"/>
              <a:t>about gender?</a:t>
            </a:r>
          </a:p>
          <a:p>
            <a:endParaRPr lang="en-US" dirty="0"/>
          </a:p>
          <a:p>
            <a:r>
              <a:rPr lang="en-US" dirty="0">
                <a:solidFill>
                  <a:srgbClr val="7030A0"/>
                </a:solidFill>
              </a:rPr>
              <a:t>What do you think are the most important future areas of research?</a:t>
            </a:r>
          </a:p>
          <a:p>
            <a:endParaRPr lang="en-US" dirty="0">
              <a:solidFill>
                <a:srgbClr val="7030A0"/>
              </a:solidFill>
            </a:endParaRPr>
          </a:p>
          <a:p>
            <a:endParaRPr dirty="0"/>
          </a:p>
        </p:txBody>
      </p:sp>
      <p:grpSp>
        <p:nvGrpSpPr>
          <p:cNvPr id="8" name="Group">
            <a:extLst>
              <a:ext uri="{FF2B5EF4-FFF2-40B4-BE49-F238E27FC236}">
                <a16:creationId xmlns:a16="http://schemas.microsoft.com/office/drawing/2014/main" id="{ADDB921C-78B8-D4C1-2712-23C391F208BF}"/>
              </a:ext>
            </a:extLst>
          </p:cNvPr>
          <p:cNvGrpSpPr/>
          <p:nvPr/>
        </p:nvGrpSpPr>
        <p:grpSpPr>
          <a:xfrm>
            <a:off x="10467334" y="6139767"/>
            <a:ext cx="1822942" cy="451867"/>
            <a:chOff x="0" y="0"/>
            <a:chExt cx="1822941" cy="451866"/>
          </a:xfrm>
        </p:grpSpPr>
        <p:pic>
          <p:nvPicPr>
            <p:cNvPr id="9" name="Group" descr="Group">
              <a:extLst>
                <a:ext uri="{FF2B5EF4-FFF2-40B4-BE49-F238E27FC236}">
                  <a16:creationId xmlns:a16="http://schemas.microsoft.com/office/drawing/2014/main" id="{10489484-EFE5-1EE6-9D52-5ACF663DFA2F}"/>
                </a:ext>
              </a:extLst>
            </p:cNvPr>
            <p:cNvPicPr>
              <a:picLocks noChangeAspect="1"/>
            </p:cNvPicPr>
            <p:nvPr/>
          </p:nvPicPr>
          <p:blipFill>
            <a:blip r:embed="rId3">
              <a:duotone>
                <a:schemeClr val="accent1">
                  <a:shade val="45000"/>
                  <a:satMod val="135000"/>
                </a:schemeClr>
                <a:prstClr val="white"/>
              </a:duotone>
              <a:alphaModFix amt="58000"/>
            </a:blip>
            <a:stretch>
              <a:fillRect/>
            </a:stretch>
          </p:blipFill>
          <p:spPr>
            <a:xfrm>
              <a:off x="0" y="133785"/>
              <a:ext cx="209695" cy="209695"/>
            </a:xfrm>
            <a:prstGeom prst="rect">
              <a:avLst/>
            </a:prstGeom>
            <a:ln w="12700" cap="flat">
              <a:noFill/>
              <a:miter lim="400000"/>
            </a:ln>
            <a:effectLst/>
          </p:spPr>
        </p:pic>
        <p:sp>
          <p:nvSpPr>
            <p:cNvPr id="10" name="@FionaWebster1…">
              <a:extLst>
                <a:ext uri="{FF2B5EF4-FFF2-40B4-BE49-F238E27FC236}">
                  <a16:creationId xmlns:a16="http://schemas.microsoft.com/office/drawing/2014/main" id="{3E0D1FA6-5C40-3A26-44A4-1C9ABE6A6314}"/>
                </a:ext>
              </a:extLst>
            </p:cNvPr>
            <p:cNvSpPr txBox="1"/>
            <p:nvPr/>
          </p:nvSpPr>
          <p:spPr>
            <a:xfrm>
              <a:off x="224068" y="0"/>
              <a:ext cx="1598874" cy="451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rmAutofit/>
            </a:bodyPr>
            <a:lstStyle/>
            <a:p>
              <a:pPr defTabSz="520065">
                <a:spcBef>
                  <a:spcPts val="0"/>
                </a:spcBef>
                <a:defRPr sz="1134" i="0" spc="22">
                  <a:solidFill>
                    <a:srgbClr val="A7A7A7"/>
                  </a:solidFill>
                </a:defRPr>
              </a:pPr>
              <a:r>
                <a:rPr dirty="0">
                  <a:solidFill>
                    <a:srgbClr val="7030A0"/>
                  </a:solidFill>
                </a:rPr>
                <a:t>@</a:t>
              </a:r>
              <a:r>
                <a:rPr spc="-22" dirty="0">
                  <a:solidFill>
                    <a:srgbClr val="7030A0"/>
                  </a:solidFill>
                </a:rPr>
                <a:t>FionaWebster1</a:t>
              </a:r>
            </a:p>
            <a:p>
              <a:pPr defTabSz="520065">
                <a:spcBef>
                  <a:spcPts val="0"/>
                </a:spcBef>
                <a:defRPr sz="1134" i="0" spc="22">
                  <a:solidFill>
                    <a:srgbClr val="A7A7A7"/>
                  </a:solidFill>
                </a:defRPr>
              </a:pPr>
              <a:r>
                <a:rPr spc="-22" dirty="0">
                  <a:solidFill>
                    <a:srgbClr val="7030A0"/>
                  </a:solidFill>
                </a:rPr>
                <a:t>@</a:t>
              </a:r>
              <a:r>
                <a:rPr spc="-22" dirty="0" err="1">
                  <a:solidFill>
                    <a:srgbClr val="7030A0"/>
                  </a:solidFill>
                </a:rPr>
                <a:t>cope_study</a:t>
              </a:r>
              <a:endParaRPr spc="-22" dirty="0">
                <a:solidFill>
                  <a:srgbClr val="7030A0"/>
                </a:solidFill>
              </a:endParaRPr>
            </a:p>
          </p:txBody>
        </p:sp>
      </p:grpSp>
    </p:spTree>
    <p:extLst>
      <p:ext uri="{BB962C8B-B14F-4D97-AF65-F5344CB8AC3E}">
        <p14:creationId xmlns:p14="http://schemas.microsoft.com/office/powerpoint/2010/main" val="200758508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82BD-5603-4C13-A582-76B56CCD1D8F}"/>
              </a:ext>
            </a:extLst>
          </p:cNvPr>
          <p:cNvSpPr>
            <a:spLocks noGrp="1"/>
          </p:cNvSpPr>
          <p:nvPr>
            <p:ph type="title"/>
          </p:nvPr>
        </p:nvSpPr>
        <p:spPr/>
        <p:txBody>
          <a:bodyPr/>
          <a:lstStyle/>
          <a:p>
            <a:r>
              <a:rPr lang="en-US" b="1" dirty="0">
                <a:solidFill>
                  <a:srgbClr val="6B1C32"/>
                </a:solidFill>
              </a:rPr>
              <a:t>Last CMN Events Before Summer!</a:t>
            </a:r>
          </a:p>
        </p:txBody>
      </p:sp>
      <p:sp>
        <p:nvSpPr>
          <p:cNvPr id="3" name="Content Placeholder 2">
            <a:extLst>
              <a:ext uri="{FF2B5EF4-FFF2-40B4-BE49-F238E27FC236}">
                <a16:creationId xmlns:a16="http://schemas.microsoft.com/office/drawing/2014/main" id="{02FF7F58-0303-43F5-ADB8-73DE25950229}"/>
              </a:ext>
            </a:extLst>
          </p:cNvPr>
          <p:cNvSpPr>
            <a:spLocks noGrp="1"/>
          </p:cNvSpPr>
          <p:nvPr>
            <p:ph idx="1"/>
          </p:nvPr>
        </p:nvSpPr>
        <p:spPr>
          <a:xfrm>
            <a:off x="648181" y="1466850"/>
            <a:ext cx="10313043" cy="4765784"/>
          </a:xfrm>
        </p:spPr>
        <p:txBody>
          <a:bodyPr>
            <a:normAutofit/>
          </a:bodyPr>
          <a:lstStyle/>
          <a:p>
            <a:r>
              <a:rPr lang="en-US" sz="3100" dirty="0"/>
              <a:t>Chronic Pain Gains in Alberta: An ECHO Series:</a:t>
            </a:r>
          </a:p>
          <a:p>
            <a:pPr lvl="1"/>
            <a:r>
              <a:rPr lang="en-US" sz="2700" b="1" dirty="0"/>
              <a:t>June 1</a:t>
            </a:r>
            <a:r>
              <a:rPr lang="en-US" sz="2700" b="1" baseline="30000" dirty="0"/>
              <a:t>st</a:t>
            </a:r>
            <a:r>
              <a:rPr lang="en-US" sz="2700" b="1" dirty="0"/>
              <a:t> </a:t>
            </a:r>
            <a:r>
              <a:rPr lang="en-US" sz="2700" dirty="0"/>
              <a:t>– Didactic presentation by Dr. Tina Korownyk on PEER’s Pain Calculator followed by a complex chronic pain case discussion.</a:t>
            </a:r>
          </a:p>
          <a:p>
            <a:pPr lvl="1"/>
            <a:r>
              <a:rPr lang="en-US" sz="2700" b="1" dirty="0"/>
              <a:t>June 15</a:t>
            </a:r>
            <a:r>
              <a:rPr lang="en-US" sz="2700" b="1" baseline="30000" dirty="0"/>
              <a:t>th</a:t>
            </a:r>
            <a:r>
              <a:rPr lang="en-US" sz="2700" b="1" dirty="0"/>
              <a:t> </a:t>
            </a:r>
            <a:r>
              <a:rPr lang="en-US" sz="2700" dirty="0"/>
              <a:t>– Didactic presentation by Dr. Nancy Easton on Opioid Use Disorder &amp; Chronic Pain followed by a complex chronic pain case discussion.</a:t>
            </a:r>
          </a:p>
          <a:p>
            <a:pPr lvl="1"/>
            <a:r>
              <a:rPr lang="en-US" sz="2700" dirty="0"/>
              <a:t>Both sessions are 4:30-5:45 pm</a:t>
            </a:r>
          </a:p>
          <a:p>
            <a:r>
              <a:rPr lang="en-US" sz="3100" dirty="0"/>
              <a:t> </a:t>
            </a:r>
            <a:r>
              <a:rPr lang="en-US" sz="3100" b="1" dirty="0"/>
              <a:t>June 8</a:t>
            </a:r>
            <a:r>
              <a:rPr lang="en-US" sz="3100" b="1" baseline="30000" dirty="0"/>
              <a:t>th</a:t>
            </a:r>
            <a:r>
              <a:rPr lang="en-US" sz="3100" b="1" dirty="0"/>
              <a:t> </a:t>
            </a:r>
            <a:r>
              <a:rPr lang="en-US" sz="3100" dirty="0"/>
              <a:t>7:00-8:30 pm </a:t>
            </a:r>
            <a:r>
              <a:rPr lang="en-US" sz="3100" dirty="0" err="1"/>
              <a:t>Kímmapiiyipitssini</a:t>
            </a:r>
            <a:r>
              <a:rPr lang="en-US" sz="3100" dirty="0"/>
              <a:t>: The Meaning of Empathy, Movie Access &amp; Panel Discussion</a:t>
            </a:r>
          </a:p>
        </p:txBody>
      </p:sp>
    </p:spTree>
    <p:extLst>
      <p:ext uri="{BB962C8B-B14F-4D97-AF65-F5344CB8AC3E}">
        <p14:creationId xmlns:p14="http://schemas.microsoft.com/office/powerpoint/2010/main" val="1908695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82BD-5603-4C13-A582-76B56CCD1D8F}"/>
              </a:ext>
            </a:extLst>
          </p:cNvPr>
          <p:cNvSpPr>
            <a:spLocks noGrp="1"/>
          </p:cNvSpPr>
          <p:nvPr>
            <p:ph type="title"/>
          </p:nvPr>
        </p:nvSpPr>
        <p:spPr/>
        <p:txBody>
          <a:bodyPr/>
          <a:lstStyle/>
          <a:p>
            <a:r>
              <a:rPr lang="en-US" b="1" dirty="0">
                <a:solidFill>
                  <a:srgbClr val="6B1C32"/>
                </a:solidFill>
              </a:rPr>
              <a:t>Not a member of the CMN?</a:t>
            </a:r>
          </a:p>
        </p:txBody>
      </p:sp>
      <p:sp>
        <p:nvSpPr>
          <p:cNvPr id="3" name="Content Placeholder 2">
            <a:extLst>
              <a:ext uri="{FF2B5EF4-FFF2-40B4-BE49-F238E27FC236}">
                <a16:creationId xmlns:a16="http://schemas.microsoft.com/office/drawing/2014/main" id="{02FF7F58-0303-43F5-ADB8-73DE25950229}"/>
              </a:ext>
            </a:extLst>
          </p:cNvPr>
          <p:cNvSpPr>
            <a:spLocks noGrp="1"/>
          </p:cNvSpPr>
          <p:nvPr>
            <p:ph idx="1"/>
          </p:nvPr>
        </p:nvSpPr>
        <p:spPr>
          <a:xfrm>
            <a:off x="838199" y="1690689"/>
            <a:ext cx="9984129" cy="4351338"/>
          </a:xfrm>
        </p:spPr>
        <p:txBody>
          <a:bodyPr>
            <a:normAutofit/>
          </a:bodyPr>
          <a:lstStyle/>
          <a:p>
            <a:r>
              <a:rPr lang="en-US" dirty="0"/>
              <a:t>Join today to get on the mailing list for upcoming events and resources!</a:t>
            </a:r>
          </a:p>
          <a:p>
            <a:r>
              <a:rPr lang="en-US" dirty="0"/>
              <a:t>Membership is always free </a:t>
            </a:r>
          </a:p>
          <a:p>
            <a:r>
              <a:rPr lang="en-US" dirty="0"/>
              <a:t>Participation is up to you – join as a general member, or participate in mentorship as a mentee, mentor, or both!</a:t>
            </a:r>
          </a:p>
          <a:p>
            <a:r>
              <a:rPr lang="en-US" dirty="0"/>
              <a:t>Check out the website for more info:</a:t>
            </a:r>
          </a:p>
          <a:p>
            <a:pPr marL="0" indent="0">
              <a:buNone/>
            </a:pPr>
            <a:r>
              <a:rPr lang="en-US" dirty="0">
                <a:hlinkClick r:id="rId2"/>
              </a:rPr>
              <a:t>https://cmnalberta.com/</a:t>
            </a:r>
            <a:endParaRPr lang="en-US" dirty="0"/>
          </a:p>
          <a:p>
            <a:pPr marL="0" indent="0">
              <a:buNone/>
            </a:pPr>
            <a:endParaRPr lang="en-US" dirty="0"/>
          </a:p>
        </p:txBody>
      </p:sp>
    </p:spTree>
    <p:extLst>
      <p:ext uri="{BB962C8B-B14F-4D97-AF65-F5344CB8AC3E}">
        <p14:creationId xmlns:p14="http://schemas.microsoft.com/office/powerpoint/2010/main" val="114520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489B-6155-481D-8728-D8673495F960}"/>
              </a:ext>
            </a:extLst>
          </p:cNvPr>
          <p:cNvSpPr>
            <a:spLocks noGrp="1"/>
          </p:cNvSpPr>
          <p:nvPr>
            <p:ph type="title"/>
          </p:nvPr>
        </p:nvSpPr>
        <p:spPr/>
        <p:txBody>
          <a:bodyPr/>
          <a:lstStyle/>
          <a:p>
            <a:r>
              <a:rPr lang="en-CA" b="1" dirty="0">
                <a:solidFill>
                  <a:srgbClr val="6B1C32"/>
                </a:solidFill>
              </a:rPr>
              <a:t>Disclosure of Financial Support</a:t>
            </a:r>
            <a:endParaRPr lang="en-CA" dirty="0"/>
          </a:p>
        </p:txBody>
      </p:sp>
      <p:sp>
        <p:nvSpPr>
          <p:cNvPr id="3" name="Content Placeholder 2">
            <a:extLst>
              <a:ext uri="{FF2B5EF4-FFF2-40B4-BE49-F238E27FC236}">
                <a16:creationId xmlns:a16="http://schemas.microsoft.com/office/drawing/2014/main" id="{3F2CBA20-E05E-4C82-AD57-5F73700AFC24}"/>
              </a:ext>
            </a:extLst>
          </p:cNvPr>
          <p:cNvSpPr>
            <a:spLocks noGrp="1"/>
          </p:cNvSpPr>
          <p:nvPr>
            <p:ph idx="1"/>
          </p:nvPr>
        </p:nvSpPr>
        <p:spPr/>
        <p:txBody>
          <a:bodyPr/>
          <a:lstStyle/>
          <a:p>
            <a:pPr>
              <a:spcAft>
                <a:spcPts val="1000"/>
              </a:spcAft>
            </a:pPr>
            <a:r>
              <a:rPr lang="en-CA" sz="2200" dirty="0"/>
              <a:t>This program receives financial support.</a:t>
            </a:r>
          </a:p>
          <a:p>
            <a:pPr lvl="1">
              <a:spcAft>
                <a:spcPts val="1000"/>
              </a:spcAft>
            </a:pPr>
            <a:r>
              <a:rPr lang="en-CA" sz="2200" dirty="0"/>
              <a:t>Financial support is received from the Alberta College of Family Physicians through a Health Canada Substance Use and Addictions Program contribution.</a:t>
            </a:r>
          </a:p>
          <a:p>
            <a:r>
              <a:rPr lang="en-CA" sz="2200" dirty="0"/>
              <a:t>This program does not receive in-kind support</a:t>
            </a:r>
          </a:p>
          <a:p>
            <a:pPr lvl="1"/>
            <a:r>
              <a:rPr lang="en-CA" sz="2200" dirty="0"/>
              <a:t>This program is presented by the Alberta College of Family Physicians without in-kind support.</a:t>
            </a:r>
          </a:p>
          <a:p>
            <a:pPr marL="0" indent="0">
              <a:buNone/>
            </a:pPr>
            <a:endParaRPr lang="en-CA" dirty="0"/>
          </a:p>
        </p:txBody>
      </p:sp>
    </p:spTree>
    <p:extLst>
      <p:ext uri="{BB962C8B-B14F-4D97-AF65-F5344CB8AC3E}">
        <p14:creationId xmlns:p14="http://schemas.microsoft.com/office/powerpoint/2010/main" val="1977778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5277-1474-4D91-BC8E-4E3D8C3B24B8}"/>
              </a:ext>
            </a:extLst>
          </p:cNvPr>
          <p:cNvSpPr>
            <a:spLocks noGrp="1"/>
          </p:cNvSpPr>
          <p:nvPr>
            <p:ph type="title"/>
          </p:nvPr>
        </p:nvSpPr>
        <p:spPr>
          <a:xfrm>
            <a:off x="906444" y="377977"/>
            <a:ext cx="7886700" cy="1325563"/>
          </a:xfrm>
        </p:spPr>
        <p:txBody>
          <a:bodyPr/>
          <a:lstStyle/>
          <a:p>
            <a:r>
              <a:rPr lang="en-CA" b="1" dirty="0">
                <a:solidFill>
                  <a:srgbClr val="6B1C32"/>
                </a:solidFill>
              </a:rPr>
              <a:t>Housekeeping </a:t>
            </a:r>
          </a:p>
        </p:txBody>
      </p:sp>
      <p:sp>
        <p:nvSpPr>
          <p:cNvPr id="3" name="Content Placeholder 2">
            <a:extLst>
              <a:ext uri="{FF2B5EF4-FFF2-40B4-BE49-F238E27FC236}">
                <a16:creationId xmlns:a16="http://schemas.microsoft.com/office/drawing/2014/main" id="{09B5EB95-09E9-471D-9BE4-285C906C1450}"/>
              </a:ext>
            </a:extLst>
          </p:cNvPr>
          <p:cNvSpPr>
            <a:spLocks noGrp="1"/>
          </p:cNvSpPr>
          <p:nvPr>
            <p:ph idx="1"/>
          </p:nvPr>
        </p:nvSpPr>
        <p:spPr>
          <a:xfrm>
            <a:off x="659997" y="1514120"/>
            <a:ext cx="10625559" cy="4992414"/>
          </a:xfrm>
        </p:spPr>
        <p:txBody>
          <a:bodyPr>
            <a:normAutofit/>
          </a:bodyPr>
          <a:lstStyle/>
          <a:p>
            <a:r>
              <a:rPr lang="en-US" dirty="0"/>
              <a:t>To capture your attendance, please click on the </a:t>
            </a:r>
            <a:r>
              <a:rPr lang="en-US" b="1" dirty="0"/>
              <a:t>survey link </a:t>
            </a:r>
            <a:r>
              <a:rPr lang="en-US" dirty="0"/>
              <a:t>in the chat to enter your name and email.</a:t>
            </a:r>
          </a:p>
          <a:p>
            <a:r>
              <a:rPr lang="en-US" dirty="0"/>
              <a:t>We will be using the chat log to collect questions. </a:t>
            </a:r>
          </a:p>
          <a:p>
            <a:r>
              <a:rPr lang="en-US" dirty="0"/>
              <a:t>You may use the “raise hand” feature to verbally ask a question.</a:t>
            </a:r>
          </a:p>
          <a:p>
            <a:r>
              <a:rPr lang="en-US" dirty="0"/>
              <a:t>There will be a dedicated time for Q&amp;A at the end of the session.</a:t>
            </a:r>
          </a:p>
          <a:p>
            <a:r>
              <a:rPr lang="en-US" dirty="0"/>
              <a:t>An evaluation survey link will be posted in the chat log near the end of the session.</a:t>
            </a:r>
          </a:p>
          <a:p>
            <a:pPr marL="0" indent="0">
              <a:buNone/>
            </a:pPr>
            <a:endParaRPr lang="en-CA" dirty="0"/>
          </a:p>
        </p:txBody>
      </p:sp>
    </p:spTree>
    <p:extLst>
      <p:ext uri="{BB962C8B-B14F-4D97-AF65-F5344CB8AC3E}">
        <p14:creationId xmlns:p14="http://schemas.microsoft.com/office/powerpoint/2010/main" val="2463560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489B-6155-481D-8728-D8673495F960}"/>
              </a:ext>
            </a:extLst>
          </p:cNvPr>
          <p:cNvSpPr>
            <a:spLocks noGrp="1"/>
          </p:cNvSpPr>
          <p:nvPr>
            <p:ph type="title"/>
          </p:nvPr>
        </p:nvSpPr>
        <p:spPr>
          <a:xfrm>
            <a:off x="906820" y="657977"/>
            <a:ext cx="7886700" cy="728736"/>
          </a:xfrm>
        </p:spPr>
        <p:txBody>
          <a:bodyPr/>
          <a:lstStyle/>
          <a:p>
            <a:r>
              <a:rPr lang="en-CA" b="1" dirty="0">
                <a:solidFill>
                  <a:srgbClr val="6B1C32"/>
                </a:solidFill>
              </a:rPr>
              <a:t>Bio</a:t>
            </a:r>
            <a:endParaRPr lang="en-CA" dirty="0"/>
          </a:p>
        </p:txBody>
      </p:sp>
      <p:sp>
        <p:nvSpPr>
          <p:cNvPr id="3" name="Content Placeholder 2">
            <a:extLst>
              <a:ext uri="{FF2B5EF4-FFF2-40B4-BE49-F238E27FC236}">
                <a16:creationId xmlns:a16="http://schemas.microsoft.com/office/drawing/2014/main" id="{3F2CBA20-E05E-4C82-AD57-5F73700AFC24}"/>
              </a:ext>
            </a:extLst>
          </p:cNvPr>
          <p:cNvSpPr>
            <a:spLocks noGrp="1"/>
          </p:cNvSpPr>
          <p:nvPr>
            <p:ph idx="1"/>
          </p:nvPr>
        </p:nvSpPr>
        <p:spPr>
          <a:xfrm>
            <a:off x="729206" y="1494786"/>
            <a:ext cx="10914926" cy="5363214"/>
          </a:xfrm>
        </p:spPr>
        <p:txBody>
          <a:bodyPr>
            <a:noAutofit/>
          </a:bodyPr>
          <a:lstStyle/>
          <a:p>
            <a:pPr marL="0" indent="0">
              <a:buNone/>
            </a:pPr>
            <a:r>
              <a:rPr lang="en-CA" sz="2400" b="1" dirty="0"/>
              <a:t>Speaker: Fiona Webster</a:t>
            </a:r>
            <a:r>
              <a:rPr lang="en-CA" sz="2400" dirty="0"/>
              <a:t>, </a:t>
            </a:r>
            <a:r>
              <a:rPr lang="en-CA" sz="2400" b="1" dirty="0"/>
              <a:t>Ph.D.</a:t>
            </a:r>
          </a:p>
          <a:p>
            <a:pPr marL="0" indent="0">
              <a:buNone/>
            </a:pPr>
            <a:r>
              <a:rPr lang="en-CA" sz="2400" b="1" dirty="0"/>
              <a:t>Bio</a:t>
            </a:r>
            <a:r>
              <a:rPr lang="en-CA" sz="2400" dirty="0"/>
              <a:t>: </a:t>
            </a:r>
            <a:r>
              <a:rPr lang="en-US" sz="2400" dirty="0"/>
              <a:t>Fiona Webster is a critical sociologist and Associate Professor in the Labatt Family School of Nursing at Western University and holds a cross appointment with the Institute of Health Policy Management and Evaluation, University of Toronto, where she is also an Academic Fellow with the Centre for Critical Qualitative Health Research (CQ). She has successfully led many Tri-Council funded, interdisciplinary research teams with a particular focus on applying sociological approaches to understanding and improving care, with a particular focus on chronic pain and marginalization. By turning a sociological eye to the challenges of providing chronic pain care within parameters currently delineated by the Canadian health care system, her aim is to identify structural and ideological components of contemporary health care that might be amenable to change.</a:t>
            </a:r>
          </a:p>
        </p:txBody>
      </p:sp>
    </p:spTree>
    <p:extLst>
      <p:ext uri="{BB962C8B-B14F-4D97-AF65-F5344CB8AC3E}">
        <p14:creationId xmlns:p14="http://schemas.microsoft.com/office/powerpoint/2010/main" val="3911301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shutterstock_1949010349-kt3.png" descr="shutterstock_1949010349-kt3.png"/>
          <p:cNvPicPr>
            <a:picLocks noChangeAspect="1"/>
          </p:cNvPicPr>
          <p:nvPr/>
        </p:nvPicPr>
        <p:blipFill>
          <a:blip r:embed="rId2">
            <a:alphaModFix amt="95091"/>
          </a:blip>
          <a:srcRect l="2361" r="14546"/>
          <a:stretch>
            <a:fillRect/>
          </a:stretch>
        </p:blipFill>
        <p:spPr>
          <a:xfrm>
            <a:off x="-117689" y="-191068"/>
            <a:ext cx="12427297" cy="7478081"/>
          </a:xfrm>
          <a:prstGeom prst="rect">
            <a:avLst/>
          </a:prstGeom>
          <a:ln w="12700">
            <a:miter lim="400000"/>
          </a:ln>
        </p:spPr>
      </p:pic>
      <p:sp>
        <p:nvSpPr>
          <p:cNvPr id="95" name="Rectangle"/>
          <p:cNvSpPr/>
          <p:nvPr/>
        </p:nvSpPr>
        <p:spPr>
          <a:xfrm>
            <a:off x="-116077" y="-90646"/>
            <a:ext cx="12424154" cy="792739"/>
          </a:xfrm>
          <a:prstGeom prst="rect">
            <a:avLst/>
          </a:prstGeom>
          <a:solidFill>
            <a:srgbClr val="4A287E"/>
          </a:solidFill>
          <a:ln w="12700">
            <a:solidFill>
              <a:schemeClr val="accent1"/>
            </a:solidFill>
            <a:miter/>
          </a:ln>
        </p:spPr>
        <p:txBody>
          <a:bodyPr lIns="45719" rIns="45719" anchor="ctr"/>
          <a:lstStyle/>
          <a:p>
            <a:pPr>
              <a:spcBef>
                <a:spcPts val="0"/>
              </a:spcBef>
              <a:defRPr sz="1800" i="0">
                <a:latin typeface="+mn-lt"/>
                <a:ea typeface="+mn-ea"/>
                <a:cs typeface="+mn-cs"/>
                <a:sym typeface="Calibri"/>
              </a:defRPr>
            </a:pPr>
            <a:endParaRPr/>
          </a:p>
        </p:txBody>
      </p:sp>
      <p:sp>
        <p:nvSpPr>
          <p:cNvPr id="96" name="Rectangle"/>
          <p:cNvSpPr/>
          <p:nvPr/>
        </p:nvSpPr>
        <p:spPr>
          <a:xfrm>
            <a:off x="564107" y="720420"/>
            <a:ext cx="7406638" cy="6551396"/>
          </a:xfrm>
          <a:prstGeom prst="rect">
            <a:avLst/>
          </a:prstGeom>
          <a:solidFill>
            <a:srgbClr val="FFFFFF">
              <a:alpha val="80782"/>
            </a:srgbClr>
          </a:solidFill>
          <a:ln w="12700">
            <a:miter lim="400000"/>
          </a:ln>
        </p:spPr>
        <p:txBody>
          <a:bodyPr lIns="45719" rIns="45719" anchor="ctr"/>
          <a:lstStyle/>
          <a:p>
            <a:pPr>
              <a:spcBef>
                <a:spcPts val="0"/>
              </a:spcBef>
              <a:defRPr sz="1800" i="0">
                <a:latin typeface="+mn-lt"/>
                <a:ea typeface="+mn-ea"/>
                <a:cs typeface="+mn-cs"/>
                <a:sym typeface="Calibri"/>
              </a:defRPr>
            </a:pPr>
            <a:endParaRPr/>
          </a:p>
        </p:txBody>
      </p:sp>
      <p:sp>
        <p:nvSpPr>
          <p:cNvPr id="97" name="Title 1"/>
          <p:cNvSpPr txBox="1">
            <a:spLocks noGrp="1"/>
          </p:cNvSpPr>
          <p:nvPr>
            <p:ph type="ctrTitle"/>
          </p:nvPr>
        </p:nvSpPr>
        <p:spPr>
          <a:xfrm>
            <a:off x="1233311" y="124191"/>
            <a:ext cx="5916836" cy="805439"/>
          </a:xfrm>
          <a:prstGeom prst="rect">
            <a:avLst/>
          </a:prstGeom>
        </p:spPr>
        <p:txBody>
          <a:bodyPr anchor="t"/>
          <a:lstStyle>
            <a:lvl1pPr>
              <a:defRPr sz="2100" cap="all" spc="231">
                <a:solidFill>
                  <a:srgbClr val="FFFFFF"/>
                </a:solidFill>
                <a:latin typeface="Graphik"/>
                <a:ea typeface="Graphik"/>
                <a:cs typeface="Graphik"/>
                <a:sym typeface="Graphik"/>
              </a:defRPr>
            </a:lvl1pPr>
          </a:lstStyle>
          <a:p>
            <a:r>
              <a:t>CMN Collab Forum:</a:t>
            </a:r>
          </a:p>
        </p:txBody>
      </p:sp>
      <p:sp>
        <p:nvSpPr>
          <p:cNvPr id="98" name="Title 1"/>
          <p:cNvSpPr txBox="1"/>
          <p:nvPr/>
        </p:nvSpPr>
        <p:spPr>
          <a:xfrm>
            <a:off x="1070727" y="1064651"/>
            <a:ext cx="6567165" cy="955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lnSpc>
                <a:spcPct val="90000"/>
              </a:lnSpc>
              <a:spcBef>
                <a:spcPts val="0"/>
              </a:spcBef>
              <a:defRPr sz="4100" i="0">
                <a:latin typeface="Graphik Semibold"/>
                <a:ea typeface="Graphik Semibold"/>
                <a:cs typeface="Graphik Semibold"/>
                <a:sym typeface="Graphik Semibold"/>
              </a:defRPr>
            </a:lvl1pPr>
          </a:lstStyle>
          <a:p>
            <a:r>
              <a:t>Gender &amp; Chronic Pain –</a:t>
            </a:r>
          </a:p>
        </p:txBody>
      </p:sp>
      <p:sp>
        <p:nvSpPr>
          <p:cNvPr id="99" name="Subtitle 2"/>
          <p:cNvSpPr txBox="1">
            <a:spLocks noGrp="1"/>
          </p:cNvSpPr>
          <p:nvPr>
            <p:ph type="subTitle" sz="quarter" idx="1"/>
          </p:nvPr>
        </p:nvSpPr>
        <p:spPr>
          <a:xfrm>
            <a:off x="470411" y="4185869"/>
            <a:ext cx="7493436" cy="1394557"/>
          </a:xfrm>
          <a:prstGeom prst="rect">
            <a:avLst/>
          </a:prstGeom>
        </p:spPr>
        <p:txBody>
          <a:bodyPr/>
          <a:lstStyle/>
          <a:p>
            <a:pPr>
              <a:spcBef>
                <a:spcPts val="0"/>
              </a:spcBef>
              <a:defRPr sz="2100" spc="41">
                <a:latin typeface="Graphik Semibold"/>
                <a:ea typeface="Graphik Semibold"/>
                <a:cs typeface="Graphik Semibold"/>
                <a:sym typeface="Graphik Semibold"/>
              </a:defRPr>
            </a:pPr>
            <a:r>
              <a:rPr dirty="0"/>
              <a:t>Fiona Webster, PhD</a:t>
            </a:r>
          </a:p>
          <a:p>
            <a:pPr>
              <a:lnSpc>
                <a:spcPct val="100000"/>
              </a:lnSpc>
              <a:spcBef>
                <a:spcPts val="800"/>
              </a:spcBef>
              <a:defRPr sz="1400" cap="all" spc="153">
                <a:latin typeface="Graphik"/>
                <a:ea typeface="Graphik"/>
                <a:cs typeface="Graphik"/>
                <a:sym typeface="Graphik"/>
              </a:defRPr>
            </a:pPr>
            <a:r>
              <a:rPr dirty="0"/>
              <a:t>Western University</a:t>
            </a:r>
            <a:endParaRPr lang="en-CA" dirty="0"/>
          </a:p>
          <a:p>
            <a:pPr>
              <a:lnSpc>
                <a:spcPct val="100000"/>
              </a:lnSpc>
              <a:spcBef>
                <a:spcPts val="800"/>
              </a:spcBef>
              <a:defRPr sz="1400" cap="all" spc="153">
                <a:latin typeface="Graphik"/>
                <a:ea typeface="Graphik"/>
                <a:cs typeface="Graphik"/>
                <a:sym typeface="Graphik"/>
              </a:defRPr>
            </a:pPr>
            <a:r>
              <a:rPr lang="en-US" dirty="0">
                <a:ea typeface="Batang"/>
              </a:rPr>
              <a:t> Twitter: </a:t>
            </a:r>
            <a:r>
              <a:rPr lang="en-US" sz="2000" dirty="0">
                <a:ea typeface="Batang"/>
              </a:rPr>
              <a:t>@FionaWebster1</a:t>
            </a:r>
            <a:endParaRPr sz="2000" dirty="0"/>
          </a:p>
        </p:txBody>
      </p:sp>
      <p:sp>
        <p:nvSpPr>
          <p:cNvPr id="100" name="Women’s Experiences Through an Intersectional Lens"/>
          <p:cNvSpPr txBox="1"/>
          <p:nvPr/>
        </p:nvSpPr>
        <p:spPr>
          <a:xfrm>
            <a:off x="983843" y="1947073"/>
            <a:ext cx="6567166" cy="2220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spcBef>
                <a:spcPts val="0"/>
              </a:spcBef>
              <a:defRPr sz="4500" i="0">
                <a:latin typeface="Graphik Light"/>
                <a:ea typeface="Graphik Light"/>
                <a:cs typeface="Graphik Light"/>
                <a:sym typeface="Graphik Light"/>
              </a:defRPr>
            </a:lvl1pPr>
          </a:lstStyle>
          <a:p>
            <a:r>
              <a:rPr dirty="0"/>
              <a:t>Women’s Experiences Through an Intersectional Lens </a:t>
            </a:r>
          </a:p>
        </p:txBody>
      </p:sp>
      <p:grpSp>
        <p:nvGrpSpPr>
          <p:cNvPr id="104" name="Group"/>
          <p:cNvGrpSpPr/>
          <p:nvPr/>
        </p:nvGrpSpPr>
        <p:grpSpPr>
          <a:xfrm>
            <a:off x="2159812" y="5918996"/>
            <a:ext cx="3936834" cy="595223"/>
            <a:chOff x="0" y="0"/>
            <a:chExt cx="3936833" cy="595221"/>
          </a:xfrm>
        </p:grpSpPr>
        <p:pic>
          <p:nvPicPr>
            <p:cNvPr id="101" name="Image" descr="Image"/>
            <p:cNvPicPr>
              <a:picLocks noChangeAspect="1"/>
            </p:cNvPicPr>
            <p:nvPr/>
          </p:nvPicPr>
          <p:blipFill>
            <a:blip r:embed="rId3"/>
            <a:stretch>
              <a:fillRect/>
            </a:stretch>
          </p:blipFill>
          <p:spPr>
            <a:xfrm>
              <a:off x="0" y="0"/>
              <a:ext cx="1071400" cy="595222"/>
            </a:xfrm>
            <a:prstGeom prst="rect">
              <a:avLst/>
            </a:prstGeom>
            <a:ln w="12700" cap="flat">
              <a:noFill/>
              <a:miter lim="400000"/>
            </a:ln>
            <a:effectLst/>
          </p:spPr>
        </p:pic>
        <p:pic>
          <p:nvPicPr>
            <p:cNvPr id="102" name="Image" descr="Image"/>
            <p:cNvPicPr>
              <a:picLocks noChangeAspect="1"/>
            </p:cNvPicPr>
            <p:nvPr/>
          </p:nvPicPr>
          <p:blipFill>
            <a:blip r:embed="rId4"/>
            <a:stretch>
              <a:fillRect/>
            </a:stretch>
          </p:blipFill>
          <p:spPr>
            <a:xfrm>
              <a:off x="1309742" y="125700"/>
              <a:ext cx="1296532" cy="322694"/>
            </a:xfrm>
            <a:prstGeom prst="rect">
              <a:avLst/>
            </a:prstGeom>
            <a:ln w="12700" cap="flat">
              <a:noFill/>
              <a:miter lim="400000"/>
            </a:ln>
            <a:effectLst/>
          </p:spPr>
        </p:pic>
        <p:pic>
          <p:nvPicPr>
            <p:cNvPr id="103" name="Image" descr="Image"/>
            <p:cNvPicPr>
              <a:picLocks noChangeAspect="1"/>
            </p:cNvPicPr>
            <p:nvPr/>
          </p:nvPicPr>
          <p:blipFill>
            <a:blip r:embed="rId5"/>
            <a:stretch>
              <a:fillRect/>
            </a:stretch>
          </p:blipFill>
          <p:spPr>
            <a:xfrm>
              <a:off x="2801010" y="161311"/>
              <a:ext cx="1135824" cy="272599"/>
            </a:xfrm>
            <a:prstGeom prst="rect">
              <a:avLst/>
            </a:prstGeom>
            <a:ln w="12700" cap="flat">
              <a:noFill/>
              <a:miter lim="400000"/>
            </a:ln>
            <a:effectLst/>
          </p:spPr>
        </p:pic>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92E5-F8DA-F0C3-B1E8-91FDB9BBCC94}"/>
              </a:ext>
            </a:extLst>
          </p:cNvPr>
          <p:cNvSpPr>
            <a:spLocks noGrp="1"/>
          </p:cNvSpPr>
          <p:nvPr>
            <p:ph type="title"/>
          </p:nvPr>
        </p:nvSpPr>
        <p:spPr/>
        <p:txBody>
          <a:bodyPr/>
          <a:lstStyle/>
          <a:p>
            <a:r>
              <a:rPr lang="en-CA" dirty="0"/>
              <a:t>Learning Objectives</a:t>
            </a:r>
          </a:p>
        </p:txBody>
      </p:sp>
      <p:sp>
        <p:nvSpPr>
          <p:cNvPr id="3" name="Text Placeholder 2">
            <a:extLst>
              <a:ext uri="{FF2B5EF4-FFF2-40B4-BE49-F238E27FC236}">
                <a16:creationId xmlns:a16="http://schemas.microsoft.com/office/drawing/2014/main" id="{7CC56F3F-95A9-6DC8-EC34-442156B887EA}"/>
              </a:ext>
            </a:extLst>
          </p:cNvPr>
          <p:cNvSpPr>
            <a:spLocks noGrp="1"/>
          </p:cNvSpPr>
          <p:nvPr>
            <p:ph type="body" sz="half" idx="1"/>
          </p:nvPr>
        </p:nvSpPr>
        <p:spPr>
          <a:xfrm>
            <a:off x="838200" y="1825625"/>
            <a:ext cx="10515600" cy="4351338"/>
          </a:xfrm>
        </p:spPr>
        <p:txBody>
          <a:bodyPr>
            <a:normAutofit/>
          </a:bodyPr>
          <a:lstStyle/>
          <a:p>
            <a:r>
              <a:rPr lang="en-US" dirty="0"/>
              <a:t>At the end of this session, participants will be able to:</a:t>
            </a:r>
          </a:p>
          <a:p>
            <a:pPr marL="0" indent="0">
              <a:buNone/>
            </a:pPr>
            <a:r>
              <a:rPr lang="en-US" dirty="0"/>
              <a:t>1) Recognize the difference between sex and gender </a:t>
            </a:r>
          </a:p>
          <a:p>
            <a:pPr marL="0" indent="0">
              <a:buNone/>
            </a:pPr>
            <a:r>
              <a:rPr lang="en-US" dirty="0"/>
              <a:t>2) Explain why and how gender matters in the context of chronic pain</a:t>
            </a:r>
          </a:p>
          <a:p>
            <a:pPr marL="0" indent="0">
              <a:buNone/>
            </a:pPr>
            <a:r>
              <a:rPr lang="en-US" dirty="0"/>
              <a:t>3) Apply intersectionality to women’s experiences of chronic pain</a:t>
            </a:r>
          </a:p>
          <a:p>
            <a:pPr marL="0" indent="0">
              <a:buNone/>
            </a:pPr>
            <a:r>
              <a:rPr lang="en-US" dirty="0"/>
              <a:t>4) Critically reflect on the experiences of women who have experienced gendered aspects of pain</a:t>
            </a:r>
          </a:p>
          <a:p>
            <a:endParaRPr lang="en-CA" dirty="0"/>
          </a:p>
        </p:txBody>
      </p:sp>
    </p:spTree>
    <p:extLst>
      <p:ext uri="{BB962C8B-B14F-4D97-AF65-F5344CB8AC3E}">
        <p14:creationId xmlns:p14="http://schemas.microsoft.com/office/powerpoint/2010/main" val="150084557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92E5-F8DA-F0C3-B1E8-91FDB9BBCC94}"/>
              </a:ext>
            </a:extLst>
          </p:cNvPr>
          <p:cNvSpPr>
            <a:spLocks noGrp="1"/>
          </p:cNvSpPr>
          <p:nvPr>
            <p:ph type="title"/>
          </p:nvPr>
        </p:nvSpPr>
        <p:spPr/>
        <p:txBody>
          <a:bodyPr/>
          <a:lstStyle/>
          <a:p>
            <a:r>
              <a:rPr lang="en-CA" dirty="0"/>
              <a:t>Faculty/Presenter Disclosure:</a:t>
            </a:r>
          </a:p>
        </p:txBody>
      </p:sp>
      <p:sp>
        <p:nvSpPr>
          <p:cNvPr id="3" name="Text Placeholder 2">
            <a:extLst>
              <a:ext uri="{FF2B5EF4-FFF2-40B4-BE49-F238E27FC236}">
                <a16:creationId xmlns:a16="http://schemas.microsoft.com/office/drawing/2014/main" id="{7CC56F3F-95A9-6DC8-EC34-442156B887EA}"/>
              </a:ext>
            </a:extLst>
          </p:cNvPr>
          <p:cNvSpPr>
            <a:spLocks noGrp="1"/>
          </p:cNvSpPr>
          <p:nvPr>
            <p:ph type="body" sz="half" idx="1"/>
          </p:nvPr>
        </p:nvSpPr>
        <p:spPr>
          <a:xfrm>
            <a:off x="838199" y="1825625"/>
            <a:ext cx="10227197" cy="4351338"/>
          </a:xfrm>
        </p:spPr>
        <p:txBody>
          <a:bodyPr/>
          <a:lstStyle/>
          <a:p>
            <a:r>
              <a:rPr lang="en-US" dirty="0"/>
              <a:t>Relationships with financial sponsors:</a:t>
            </a:r>
          </a:p>
          <a:p>
            <a:r>
              <a:rPr lang="en-US" dirty="0"/>
              <a:t>Grants/Research support: N/A</a:t>
            </a:r>
          </a:p>
          <a:p>
            <a:r>
              <a:rPr lang="en-US" dirty="0"/>
              <a:t>Speakers Bureau/Honoraria:  Received a small honorarium for this presentation from the Alberta College of Family Physicians.</a:t>
            </a:r>
          </a:p>
          <a:p>
            <a:r>
              <a:rPr lang="en-US" dirty="0"/>
              <a:t>Consulting Fees: N/A</a:t>
            </a:r>
          </a:p>
          <a:p>
            <a:r>
              <a:rPr lang="en-US" dirty="0"/>
              <a:t>Patents: N/A</a:t>
            </a:r>
          </a:p>
          <a:p>
            <a:r>
              <a:rPr lang="en-US" dirty="0"/>
              <a:t>Other: Associate Professor in the Labatt Family School of Nursing at Western University; Academic </a:t>
            </a:r>
            <a:r>
              <a:rPr lang="en-US"/>
              <a:t>Fellow with Centre for Critical Qualitative Health Research (CQ) - Institute of Health Policy Management and Evaluation, University of Toronto.</a:t>
            </a:r>
            <a:endParaRPr lang="en-CA" dirty="0"/>
          </a:p>
        </p:txBody>
      </p:sp>
    </p:spTree>
    <p:extLst>
      <p:ext uri="{BB962C8B-B14F-4D97-AF65-F5344CB8AC3E}">
        <p14:creationId xmlns:p14="http://schemas.microsoft.com/office/powerpoint/2010/main" val="3091679565"/>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1000"/>
          </a:spcBef>
          <a:spcAft>
            <a:spcPts val="0"/>
          </a:spcAft>
          <a:buClrTx/>
          <a:buSzTx/>
          <a:buFontTx/>
          <a:buNone/>
          <a:tabLst/>
          <a:defRPr kumimoji="0" sz="2000" b="0" i="1" u="none" strike="noStrike" cap="none" spc="0" normalizeH="0" baseline="0">
            <a:ln>
              <a:noFill/>
            </a:ln>
            <a:solidFill>
              <a:srgbClr val="000000"/>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94ABF96-414F-45E1-A054-07C4F6CDDFF7}" vid="{362ADE43-E9BB-41C7-975D-578661D40017}"/>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1000"/>
          </a:spcBef>
          <a:spcAft>
            <a:spcPts val="0"/>
          </a:spcAft>
          <a:buClrTx/>
          <a:buSzTx/>
          <a:buFontTx/>
          <a:buNone/>
          <a:tabLst/>
          <a:defRPr kumimoji="0" sz="2000" b="0" i="1" u="none" strike="noStrike" cap="none" spc="0" normalizeH="0" baseline="0">
            <a:ln>
              <a:noFill/>
            </a:ln>
            <a:solidFill>
              <a:srgbClr val="000000"/>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612</TotalTime>
  <Words>3875</Words>
  <Application>Microsoft Office PowerPoint</Application>
  <PresentationFormat>Widescreen</PresentationFormat>
  <Paragraphs>237</Paragraphs>
  <Slides>38</Slides>
  <Notes>11</Notes>
  <HiddenSlides>0</HiddenSlides>
  <MMClips>8</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Arial</vt:lpstr>
      <vt:lpstr>BlinkMacSystemFont</vt:lpstr>
      <vt:lpstr>Calibri</vt:lpstr>
      <vt:lpstr>Calibri Light</vt:lpstr>
      <vt:lpstr>Graphik</vt:lpstr>
      <vt:lpstr>Graphik Light</vt:lpstr>
      <vt:lpstr>Graphik Medium</vt:lpstr>
      <vt:lpstr>Graphik Semibold</vt:lpstr>
      <vt:lpstr>Symbol</vt:lpstr>
      <vt:lpstr>Office Theme</vt:lpstr>
      <vt:lpstr>1_Office Theme</vt:lpstr>
      <vt:lpstr>   CMN Collab Forum:  Gender &amp; Chronic Pain – Women’s Experiences Through an Intersectional Lens Hosted by: Dr. Cathy Scrimshaw Speaker: Dr. Fiona Webster May 26, 2022</vt:lpstr>
      <vt:lpstr>Disclosure</vt:lpstr>
      <vt:lpstr>Disclosure</vt:lpstr>
      <vt:lpstr>Disclosure of Financial Support</vt:lpstr>
      <vt:lpstr>Housekeeping </vt:lpstr>
      <vt:lpstr>Bio</vt:lpstr>
      <vt:lpstr>CMN Collab Forum:</vt:lpstr>
      <vt:lpstr>Learning Objectives</vt:lpstr>
      <vt:lpstr>Faculty/Presenter Disclosure:</vt:lpstr>
      <vt:lpstr>PowerPoint Presentation</vt:lpstr>
      <vt:lpstr>Sex and Gender</vt:lpstr>
      <vt:lpstr>Gender norms</vt:lpstr>
      <vt:lpstr>Examples of gender bias</vt:lpstr>
      <vt:lpstr>PowerPoint Presentation</vt:lpstr>
      <vt:lpstr>Quick stats</vt:lpstr>
      <vt:lpstr>Women and chronic pain</vt:lpstr>
      <vt:lpstr>Gender and chronic pain in the sociological literature</vt:lpstr>
      <vt:lpstr>Intersectionality</vt:lpstr>
      <vt:lpstr>What intersectionality adds</vt:lpstr>
      <vt:lpstr>Critiques of intersectionality</vt:lpstr>
      <vt:lpstr>COPE II - An institutional ethnography (IE) of chronic pain and marginalization</vt:lpstr>
      <vt:lpstr>COPE II Study </vt:lpstr>
      <vt:lpstr>1. Gendered poverty: the work of living with violence, trauma and single motherhood</vt:lpstr>
      <vt:lpstr>1. Gendered poverty</vt:lpstr>
      <vt:lpstr>1. Gendered poverty</vt:lpstr>
      <vt:lpstr>1. Gendered poverty</vt:lpstr>
      <vt:lpstr>2. The work of managing intergenerational poverty</vt:lpstr>
      <vt:lpstr>2. The work of managing intergenerational poverty and its links with gendered violence</vt:lpstr>
      <vt:lpstr>3. Stigmatized pain conditions </vt:lpstr>
      <vt:lpstr>3. Stigmatized pain conditions </vt:lpstr>
      <vt:lpstr>PowerPoint Presentation</vt:lpstr>
      <vt:lpstr>5. Relational aspects of pain management </vt:lpstr>
      <vt:lpstr>PowerPoint Presentation</vt:lpstr>
      <vt:lpstr>4. Pain and mothering</vt:lpstr>
      <vt:lpstr>Discussion</vt:lpstr>
      <vt:lpstr>Some questions for discussion</vt:lpstr>
      <vt:lpstr>Last CMN Events Before Summer!</vt:lpstr>
      <vt:lpstr>Not a member of the CMN?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CMN Collab Forum:</dc:title>
  <dc:creator>Fiona Webster</dc:creator>
  <cp:lastModifiedBy>Jared Leeder</cp:lastModifiedBy>
  <cp:revision>40</cp:revision>
  <dcterms:modified xsi:type="dcterms:W3CDTF">2022-06-09T21:47:11Z</dcterms:modified>
</cp:coreProperties>
</file>