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6" r:id="rId3"/>
    <p:sldId id="259" r:id="rId4"/>
    <p:sldId id="267" r:id="rId5"/>
    <p:sldId id="261" r:id="rId6"/>
    <p:sldId id="265" r:id="rId7"/>
    <p:sldId id="277" r:id="rId8"/>
    <p:sldId id="275" r:id="rId9"/>
    <p:sldId id="278" r:id="rId10"/>
    <p:sldId id="279" r:id="rId11"/>
    <p:sldId id="280" r:id="rId12"/>
    <p:sldId id="257" r:id="rId13"/>
    <p:sldId id="258" r:id="rId14"/>
    <p:sldId id="260" r:id="rId15"/>
    <p:sldId id="262" r:id="rId16"/>
    <p:sldId id="263" r:id="rId17"/>
    <p:sldId id="264" r:id="rId18"/>
    <p:sldId id="272" r:id="rId19"/>
    <p:sldId id="274" r:id="rId20"/>
    <p:sldId id="281" r:id="rId21"/>
    <p:sldId id="282" r:id="rId22"/>
    <p:sldId id="283" r:id="rId23"/>
    <p:sldId id="268" r:id="rId24"/>
    <p:sldId id="269" r:id="rId25"/>
    <p:sldId id="284" r:id="rId26"/>
    <p:sldId id="285" r:id="rId27"/>
    <p:sldId id="286" r:id="rId28"/>
    <p:sldId id="270" r:id="rId29"/>
    <p:sldId id="271" r:id="rId30"/>
    <p:sldId id="27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C32"/>
    <a:srgbClr val="0E406A"/>
    <a:srgbClr val="499B97"/>
    <a:srgbClr val="6DC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28" d="100"/>
          <a:sy n="128" d="100"/>
        </p:scale>
        <p:origin x="15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8FC9F-54FD-4C52-B2DE-2BDB919A1BD8}" type="datetimeFigureOut">
              <a:rPr lang="en-CA" smtClean="0"/>
              <a:t>2022-04-28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51BB2-3072-42AD-A023-E5CE0359AE4C}" type="slidenum">
              <a:rPr lang="en-CA" smtClean="0"/>
              <a:t>‹#›</a:t>
            </a:fld>
            <a:endParaRPr lang="en-CA"/>
          </a:p>
        </p:txBody>
      </p:sp>
    </p:spTree>
    <p:extLst>
      <p:ext uri="{BB962C8B-B14F-4D97-AF65-F5344CB8AC3E}">
        <p14:creationId xmlns:p14="http://schemas.microsoft.com/office/powerpoint/2010/main" val="156290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-Marie to read title</a:t>
            </a:r>
          </a:p>
          <a:p>
            <a:r>
              <a:rPr lang="en-US" dirty="0"/>
              <a:t>-We each quickly introduce ourselves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-Provide a quick run down of the model</a:t>
            </a:r>
          </a:p>
          <a:p>
            <a:r>
              <a:rPr lang="en-US" dirty="0"/>
              <a:t>-Intro the next session where we will talk about this more in detail</a:t>
            </a:r>
          </a:p>
          <a:p>
            <a:r>
              <a:rPr lang="en-US" dirty="0"/>
              <a:t>-Coping is coping. If that’s what gets them through another day, then ok.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81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-Brief overview</a:t>
            </a:r>
          </a:p>
          <a:p>
            <a:r>
              <a:rPr lang="en-US" dirty="0"/>
              <a:t>-Connect back to the model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053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Marie:</a:t>
            </a:r>
          </a:p>
          <a:p>
            <a:r>
              <a:rPr lang="en-US" dirty="0"/>
              <a:t>-Discuss that we make mistakes and are never going to offer perfect care.</a:t>
            </a:r>
          </a:p>
          <a:p>
            <a:r>
              <a:rPr lang="en-US" dirty="0"/>
              <a:t>-However, repair can be extremely powerful for both the provider and the patient</a:t>
            </a:r>
          </a:p>
          <a:p>
            <a:r>
              <a:rPr lang="en-US" dirty="0"/>
              <a:t>-Own our imperfections. Being vulnerable with our patients typically increases our patients trust in us, not decrease it. </a:t>
            </a:r>
          </a:p>
          <a:p>
            <a:endParaRPr lang="en-US" dirty="0"/>
          </a:p>
          <a:p>
            <a:r>
              <a:rPr lang="en-US" dirty="0"/>
              <a:t>-Notice that we make mistakes</a:t>
            </a:r>
          </a:p>
          <a:p>
            <a:r>
              <a:rPr lang="en-US" dirty="0"/>
              <a:t>-Really work to understand the perspective of your patient and what happened</a:t>
            </a:r>
          </a:p>
          <a:p>
            <a:r>
              <a:rPr lang="en-US" dirty="0"/>
              <a:t>-Sincerely apologize</a:t>
            </a:r>
          </a:p>
          <a:p>
            <a:r>
              <a:rPr lang="en-US" dirty="0"/>
              <a:t>-Reflect and take steps to prevent it from happening again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704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 to discuss slide, Marie to add perspective. </a:t>
            </a:r>
          </a:p>
          <a:p>
            <a:endParaRPr lang="en-US" dirty="0"/>
          </a:p>
          <a:p>
            <a:r>
              <a:rPr lang="en-US" dirty="0"/>
              <a:t>-Marie to add perspective on what an authentic apology and repair attempt looks like</a:t>
            </a:r>
          </a:p>
          <a:p>
            <a:r>
              <a:rPr lang="en-US" dirty="0"/>
              <a:t>-Outcome over intent. Excuses don’t go well. I’m sorry you feel that way is MORE HARMFUL!</a:t>
            </a:r>
          </a:p>
          <a:p>
            <a:r>
              <a:rPr lang="en-US" dirty="0"/>
              <a:t>-Avoid things like “BUT”.</a:t>
            </a:r>
          </a:p>
          <a:p>
            <a:r>
              <a:rPr lang="en-US" dirty="0"/>
              <a:t>-Fact finding mission to determine the causes and conditions.</a:t>
            </a:r>
          </a:p>
          <a:p>
            <a:r>
              <a:rPr lang="en-US" dirty="0"/>
              <a:t>-We may do everything in our power and may have done “all the right things” and the response is still hurt.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329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Marie:</a:t>
            </a:r>
          </a:p>
          <a:p>
            <a:r>
              <a:rPr lang="en-US" dirty="0"/>
              <a:t>-Affirmation on the persons experience. Taking responsibility and engaging in empathy is acknowledging what happened and what can be done to be better.</a:t>
            </a:r>
          </a:p>
          <a:p>
            <a:r>
              <a:rPr lang="en-US" dirty="0"/>
              <a:t>-I did this thing, this is the impact, I’m going to do better, the ACTUALLY take the steps to do differently.</a:t>
            </a:r>
          </a:p>
          <a:p>
            <a:r>
              <a:rPr lang="en-US" dirty="0"/>
              <a:t>-Fact finding mission, remove shame. Curiosity.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333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 pair – share activity.</a:t>
            </a:r>
          </a:p>
          <a:p>
            <a:r>
              <a:rPr lang="en-US" dirty="0"/>
              <a:t>-1 min to think on own</a:t>
            </a:r>
          </a:p>
          <a:p>
            <a:r>
              <a:rPr lang="en-US" dirty="0"/>
              <a:t>-5 min to do small group work</a:t>
            </a:r>
          </a:p>
          <a:p>
            <a:endParaRPr lang="en-US" dirty="0"/>
          </a:p>
          <a:p>
            <a:endParaRPr lang="en-US" dirty="0"/>
          </a:p>
          <a:p>
            <a:r>
              <a:rPr lang="en-US" dirty="0"/>
              <a:t>Have them reflect again on the cases they thought about before:</a:t>
            </a:r>
          </a:p>
          <a:p>
            <a:r>
              <a:rPr lang="en-US" dirty="0"/>
              <a:t>Anything they would do differently now?</a:t>
            </a:r>
          </a:p>
          <a:p>
            <a:r>
              <a:rPr lang="en-US" dirty="0"/>
              <a:t>Where might bias come in?</a:t>
            </a:r>
          </a:p>
          <a:p>
            <a:r>
              <a:rPr lang="en-US" dirty="0"/>
              <a:t>In the original conceptualization, where might they have fractured the relationship?</a:t>
            </a:r>
          </a:p>
          <a:p>
            <a:r>
              <a:rPr lang="en-US" dirty="0"/>
              <a:t>How would they go about doing the repair?</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30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41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-Give a brief overview of the plan for the session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35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 to discuss slide.</a:t>
            </a:r>
          </a:p>
          <a:p>
            <a:endParaRPr lang="en-US" dirty="0"/>
          </a:p>
          <a:p>
            <a:r>
              <a:rPr lang="en-US" dirty="0"/>
              <a:t>Marie to discuss= Be careful of statements like “this is a safe space”. We don’t know what is safe and what isn’t and for some of our clients, safety isn’t safe.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15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Marie:</a:t>
            </a:r>
          </a:p>
          <a:p>
            <a:r>
              <a:rPr lang="en-US" dirty="0"/>
              <a:t>-Addiction is not necessarily wrong but is an outdated term.</a:t>
            </a:r>
          </a:p>
          <a:p>
            <a:r>
              <a:rPr lang="en-US" dirty="0"/>
              <a:t>-Poisoning vs overdose</a:t>
            </a:r>
          </a:p>
          <a:p>
            <a:r>
              <a:rPr lang="en-US" dirty="0"/>
              <a:t>-It’s more about personalized meaning. The person is the expert.</a:t>
            </a:r>
          </a:p>
          <a:p>
            <a:r>
              <a:rPr lang="en-US" dirty="0"/>
              <a:t>-Offer some concrete ways to talk about the patients perspective.</a:t>
            </a:r>
          </a:p>
          <a:p>
            <a:endParaRPr lang="en-US" dirty="0"/>
          </a:p>
          <a:p>
            <a:r>
              <a:rPr lang="en-US" dirty="0"/>
              <a:t>Kara:</a:t>
            </a:r>
          </a:p>
          <a:p>
            <a:r>
              <a:rPr lang="en-US" dirty="0"/>
              <a:t>-Addiction isn’t about the substance or the behavior, it’s about how it’s used. </a:t>
            </a:r>
          </a:p>
          <a:p>
            <a:r>
              <a:rPr lang="en-US" dirty="0"/>
              <a:t>-I consider addiction an unconscious use of external “stuff” used to fill the role of internal “stuff”.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-If we can understand where our errors may come from, we are in a better place to prevent, identify, and correct them. </a:t>
            </a:r>
          </a:p>
          <a:p>
            <a:r>
              <a:rPr lang="en-US" dirty="0"/>
              <a:t>-Well meaning providers may take agency away accidentally by trying to support patients who have been through trauma.</a:t>
            </a:r>
          </a:p>
          <a:p>
            <a:r>
              <a:rPr lang="en-US" dirty="0"/>
              <a:t>-Kara to provide example of Mast Cell and pain medication treatment in emergency. </a:t>
            </a:r>
          </a:p>
          <a:p>
            <a:r>
              <a:rPr lang="en-US" dirty="0"/>
              <a:t>-Marie to provide an example about structural stigma. Substance use ”managed better” in order to access supports.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83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Marie</a:t>
            </a:r>
          </a:p>
          <a:p>
            <a:r>
              <a:rPr lang="en-US" dirty="0"/>
              <a:t>-Curiosity and openness to self exploration and examining our own bias. And to critically examining our settings and structures. </a:t>
            </a:r>
          </a:p>
          <a:p>
            <a:r>
              <a:rPr lang="en-US" dirty="0"/>
              <a:t>-Education and knowledge on best practice. Examining multiple sources and types of information.</a:t>
            </a:r>
          </a:p>
          <a:p>
            <a:r>
              <a:rPr lang="en-US" dirty="0"/>
              <a:t>-Creativity in curating knowledge to the individual</a:t>
            </a:r>
          </a:p>
          <a:p>
            <a:r>
              <a:rPr lang="en-US" dirty="0"/>
              <a:t>-Tenderness to the self and to others.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8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r>
              <a:rPr lang="en-US" dirty="0"/>
              <a:t>-Think – pair – share activity.</a:t>
            </a:r>
          </a:p>
          <a:p>
            <a:r>
              <a:rPr lang="en-US" dirty="0"/>
              <a:t>-1 min to think on own</a:t>
            </a:r>
          </a:p>
          <a:p>
            <a:r>
              <a:rPr lang="en-US" dirty="0"/>
              <a:t>-5 min to do small group work</a:t>
            </a:r>
          </a:p>
          <a:p>
            <a:endParaRPr lang="en-US" dirty="0"/>
          </a:p>
          <a:p>
            <a:r>
              <a:rPr lang="en-US" dirty="0"/>
              <a:t>How would you approach treating this patient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9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-Marie</a:t>
            </a:r>
          </a:p>
          <a:p>
            <a:r>
              <a:rPr lang="en-US" dirty="0"/>
              <a:t>-Quick overview of story</a:t>
            </a:r>
          </a:p>
          <a:p>
            <a:r>
              <a:rPr lang="en-US" dirty="0"/>
              <a:t>-Harm reduction is trauma informed because the message it sends is that you are valued as a human being regardless of the decisions you make. Your life and your health matter. </a:t>
            </a:r>
          </a:p>
          <a:p>
            <a:r>
              <a:rPr lang="en-US" dirty="0"/>
              <a:t>-We have harm reduction everywhere else in our life. Why is there a problem when it is applied to substance use.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88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64782B-5FE9-8E41-855B-6C5203BF7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37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761064"/>
            <a:ext cx="7772400" cy="971588"/>
          </a:xfrm>
        </p:spPr>
        <p:txBody>
          <a:bodyPr anchor="b"/>
          <a:lstStyle>
            <a:lvl1pPr algn="l">
              <a:defRPr sz="6000">
                <a:solidFill>
                  <a:schemeClr val="bg1"/>
                </a:solidFill>
              </a:defRPr>
            </a:lvl1pPr>
          </a:lstStyle>
          <a:p>
            <a:r>
              <a:rPr lang="en-US" dirty="0"/>
              <a:t>Title of Presentation</a:t>
            </a:r>
          </a:p>
        </p:txBody>
      </p:sp>
      <p:sp>
        <p:nvSpPr>
          <p:cNvPr id="3" name="Subtitle 2"/>
          <p:cNvSpPr>
            <a:spLocks noGrp="1"/>
          </p:cNvSpPr>
          <p:nvPr>
            <p:ph type="subTitle" idx="1" hasCustomPrompt="1"/>
          </p:nvPr>
        </p:nvSpPr>
        <p:spPr>
          <a:xfrm>
            <a:off x="685800" y="4742926"/>
            <a:ext cx="6858000" cy="60420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 here</a:t>
            </a:r>
          </a:p>
        </p:txBody>
      </p:sp>
    </p:spTree>
    <p:extLst>
      <p:ext uri="{BB962C8B-B14F-4D97-AF65-F5344CB8AC3E}">
        <p14:creationId xmlns:p14="http://schemas.microsoft.com/office/powerpoint/2010/main" val="127887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003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262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761064"/>
            <a:ext cx="7772400" cy="971588"/>
          </a:xfrm>
        </p:spPr>
        <p:txBody>
          <a:bodyPr anchor="b"/>
          <a:lstStyle>
            <a:lvl1pPr algn="l">
              <a:defRPr sz="6000" b="1">
                <a:solidFill>
                  <a:srgbClr val="6B1C32"/>
                </a:solidFill>
              </a:defRPr>
            </a:lvl1pPr>
          </a:lstStyle>
          <a:p>
            <a:r>
              <a:rPr lang="en-US" dirty="0"/>
              <a:t>Title of Presentation</a:t>
            </a:r>
          </a:p>
        </p:txBody>
      </p:sp>
      <p:sp>
        <p:nvSpPr>
          <p:cNvPr id="3" name="Subtitle 2"/>
          <p:cNvSpPr>
            <a:spLocks noGrp="1"/>
          </p:cNvSpPr>
          <p:nvPr>
            <p:ph type="subTitle" idx="1" hasCustomPrompt="1"/>
          </p:nvPr>
        </p:nvSpPr>
        <p:spPr>
          <a:xfrm>
            <a:off x="685800" y="4742926"/>
            <a:ext cx="6858000" cy="604202"/>
          </a:xfrm>
        </p:spPr>
        <p:txBody>
          <a:bodyPr/>
          <a:lstStyle>
            <a:lvl1pPr marL="0" indent="0" algn="l">
              <a:buNone/>
              <a:defRPr sz="2400">
                <a:solidFill>
                  <a:srgbClr val="0E40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 here</a:t>
            </a:r>
          </a:p>
        </p:txBody>
      </p:sp>
    </p:spTree>
    <p:extLst>
      <p:ext uri="{BB962C8B-B14F-4D97-AF65-F5344CB8AC3E}">
        <p14:creationId xmlns:p14="http://schemas.microsoft.com/office/powerpoint/2010/main" val="892944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B1C3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2087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0E40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5654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812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5229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0E18AD7-FB43-40BF-AD00-AB16E7F15D82}" type="datetimeFigureOut">
              <a:rPr lang="en-CA" smtClean="0"/>
              <a:t>2022-04-28</a:t>
            </a:fld>
            <a:endParaRPr lang="en-CA"/>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4BB1223-5E6A-4A75-81B7-2D9E95FB9CB6}" type="slidenum">
              <a:rPr lang="en-CA" smtClean="0"/>
              <a:t>‹#›</a:t>
            </a:fld>
            <a:endParaRPr lang="en-CA"/>
          </a:p>
        </p:txBody>
      </p:sp>
    </p:spTree>
    <p:extLst>
      <p:ext uri="{BB962C8B-B14F-4D97-AF65-F5344CB8AC3E}">
        <p14:creationId xmlns:p14="http://schemas.microsoft.com/office/powerpoint/2010/main" val="149590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0E18AD7-FB43-40BF-AD00-AB16E7F15D82}" type="datetimeFigureOut">
              <a:rPr lang="en-CA" smtClean="0"/>
              <a:t>2022-04-28</a:t>
            </a:fld>
            <a:endParaRPr lang="en-CA"/>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4BB1223-5E6A-4A75-81B7-2D9E95FB9CB6}" type="slidenum">
              <a:rPr lang="en-CA" smtClean="0"/>
              <a:t>‹#›</a:t>
            </a:fld>
            <a:endParaRPr lang="en-CA"/>
          </a:p>
        </p:txBody>
      </p:sp>
    </p:spTree>
    <p:extLst>
      <p:ext uri="{BB962C8B-B14F-4D97-AF65-F5344CB8AC3E}">
        <p14:creationId xmlns:p14="http://schemas.microsoft.com/office/powerpoint/2010/main" val="386529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5241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5873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7487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728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356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0E40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67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460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62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0E18AD7-FB43-40BF-AD00-AB16E7F15D82}" type="datetimeFigureOut">
              <a:rPr lang="en-CA" smtClean="0"/>
              <a:t>2022-04-28</a:t>
            </a:fld>
            <a:endParaRPr lang="en-CA"/>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4BB1223-5E6A-4A75-81B7-2D9E95FB9CB6}" type="slidenum">
              <a:rPr lang="en-CA" smtClean="0"/>
              <a:t>‹#›</a:t>
            </a:fld>
            <a:endParaRPr lang="en-CA"/>
          </a:p>
        </p:txBody>
      </p:sp>
    </p:spTree>
    <p:extLst>
      <p:ext uri="{BB962C8B-B14F-4D97-AF65-F5344CB8AC3E}">
        <p14:creationId xmlns:p14="http://schemas.microsoft.com/office/powerpoint/2010/main" val="42663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0E18AD7-FB43-40BF-AD00-AB16E7F15D82}" type="datetimeFigureOut">
              <a:rPr lang="en-CA" smtClean="0"/>
              <a:t>2022-04-28</a:t>
            </a:fld>
            <a:endParaRPr lang="en-CA"/>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4BB1223-5E6A-4A75-81B7-2D9E95FB9CB6}" type="slidenum">
              <a:rPr lang="en-CA" smtClean="0"/>
              <a:t>‹#›</a:t>
            </a:fld>
            <a:endParaRPr lang="en-CA"/>
          </a:p>
        </p:txBody>
      </p:sp>
    </p:spTree>
    <p:extLst>
      <p:ext uri="{BB962C8B-B14F-4D97-AF65-F5344CB8AC3E}">
        <p14:creationId xmlns:p14="http://schemas.microsoft.com/office/powerpoint/2010/main" val="297553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7283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5688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18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6DCFF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40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406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406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406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40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9313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rgbClr val="6B1C3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40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406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406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406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40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tiff"/><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13.xml"/><Relationship Id="rId4" Type="http://schemas.openxmlformats.org/officeDocument/2006/relationships/image" Target="../media/image15.tiff"/></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mnalberta.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05DF-F2FE-4991-A92D-D2D1730D67D0}"/>
              </a:ext>
            </a:extLst>
          </p:cNvPr>
          <p:cNvSpPr>
            <a:spLocks noGrp="1"/>
          </p:cNvSpPr>
          <p:nvPr>
            <p:ph type="ctrTitle"/>
          </p:nvPr>
        </p:nvSpPr>
        <p:spPr>
          <a:xfrm>
            <a:off x="595714" y="3573518"/>
            <a:ext cx="8214919" cy="2376012"/>
          </a:xfrm>
        </p:spPr>
        <p:txBody>
          <a:bodyPr>
            <a:normAutofit fontScale="90000"/>
          </a:bodyPr>
          <a:lstStyle/>
          <a:p>
            <a:pPr algn="ctr"/>
            <a:br>
              <a:rPr lang="en-US" sz="3600" b="1" dirty="0">
                <a:solidFill>
                  <a:srgbClr val="0E406A"/>
                </a:solidFill>
              </a:rPr>
            </a:br>
            <a:br>
              <a:rPr lang="en-US" sz="3600" b="1" dirty="0">
                <a:solidFill>
                  <a:srgbClr val="0E406A"/>
                </a:solidFill>
              </a:rPr>
            </a:br>
            <a:br>
              <a:rPr lang="en-CA" b="1" dirty="0">
                <a:solidFill>
                  <a:srgbClr val="0E406A"/>
                </a:solidFill>
              </a:rPr>
            </a:br>
            <a:r>
              <a:rPr lang="en-US" sz="4400" b="1" dirty="0">
                <a:solidFill>
                  <a:srgbClr val="0E406A"/>
                </a:solidFill>
              </a:rPr>
              <a:t>How to DO Trauma Informed Care &amp; Repair Relationships that Go Wrong</a:t>
            </a:r>
            <a:br>
              <a:rPr lang="en-US" b="1" dirty="0">
                <a:solidFill>
                  <a:srgbClr val="0E406A"/>
                </a:solidFill>
              </a:rPr>
            </a:br>
            <a:r>
              <a:rPr lang="en-CA" sz="2700" b="1" dirty="0">
                <a:solidFill>
                  <a:srgbClr val="0E406A"/>
                </a:solidFill>
              </a:rPr>
              <a:t>Hosted by: Dr. Cathy Scrimshaw</a:t>
            </a:r>
            <a:br>
              <a:rPr lang="en-CA" sz="2700" b="1" dirty="0">
                <a:solidFill>
                  <a:srgbClr val="0E406A"/>
                </a:solidFill>
              </a:rPr>
            </a:br>
            <a:r>
              <a:rPr lang="en-CA" sz="2700" b="1" dirty="0">
                <a:solidFill>
                  <a:srgbClr val="0E406A"/>
                </a:solidFill>
              </a:rPr>
              <a:t>Speakers: Kara Irwin &amp; Marie Ferraro</a:t>
            </a:r>
            <a:br>
              <a:rPr lang="en-CA" sz="3600" b="1" dirty="0">
                <a:solidFill>
                  <a:srgbClr val="0E406A"/>
                </a:solidFill>
              </a:rPr>
            </a:br>
            <a:r>
              <a:rPr lang="en-CA" sz="2200" b="1" dirty="0">
                <a:solidFill>
                  <a:srgbClr val="0E406A"/>
                </a:solidFill>
              </a:rPr>
              <a:t>April 28, 2022</a:t>
            </a:r>
          </a:p>
        </p:txBody>
      </p:sp>
    </p:spTree>
    <p:extLst>
      <p:ext uri="{BB962C8B-B14F-4D97-AF65-F5344CB8AC3E}">
        <p14:creationId xmlns:p14="http://schemas.microsoft.com/office/powerpoint/2010/main" val="330860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489B-6155-481D-8728-D8673495F960}"/>
              </a:ext>
            </a:extLst>
          </p:cNvPr>
          <p:cNvSpPr>
            <a:spLocks noGrp="1"/>
          </p:cNvSpPr>
          <p:nvPr>
            <p:ph type="title"/>
          </p:nvPr>
        </p:nvSpPr>
        <p:spPr/>
        <p:txBody>
          <a:bodyPr/>
          <a:lstStyle/>
          <a:p>
            <a:r>
              <a:rPr lang="en-CA" b="1" dirty="0">
                <a:solidFill>
                  <a:srgbClr val="6B1C32"/>
                </a:solidFill>
              </a:rPr>
              <a:t>Disclosure</a:t>
            </a:r>
            <a:endParaRPr lang="en-CA" dirty="0"/>
          </a:p>
        </p:txBody>
      </p:sp>
      <p:sp>
        <p:nvSpPr>
          <p:cNvPr id="3" name="Content Placeholder 2">
            <a:extLst>
              <a:ext uri="{FF2B5EF4-FFF2-40B4-BE49-F238E27FC236}">
                <a16:creationId xmlns:a16="http://schemas.microsoft.com/office/drawing/2014/main" id="{3F2CBA20-E05E-4C82-AD57-5F73700AFC24}"/>
              </a:ext>
            </a:extLst>
          </p:cNvPr>
          <p:cNvSpPr>
            <a:spLocks noGrp="1"/>
          </p:cNvSpPr>
          <p:nvPr>
            <p:ph idx="1"/>
          </p:nvPr>
        </p:nvSpPr>
        <p:spPr/>
        <p:txBody>
          <a:bodyPr>
            <a:normAutofit/>
          </a:bodyPr>
          <a:lstStyle/>
          <a:p>
            <a:r>
              <a:rPr lang="en-CA" sz="2200" b="1" dirty="0"/>
              <a:t>Speaker:  Marie Ferraro</a:t>
            </a:r>
          </a:p>
          <a:p>
            <a:endParaRPr lang="en-CA" sz="2200" dirty="0"/>
          </a:p>
          <a:p>
            <a:r>
              <a:rPr lang="en-CA" sz="2200" b="1" dirty="0"/>
              <a:t>Relationships with financial sponsors:</a:t>
            </a:r>
          </a:p>
          <a:p>
            <a:pPr lvl="1"/>
            <a:r>
              <a:rPr lang="en-CA" sz="2200" dirty="0"/>
              <a:t>Grants/Research support: N/A</a:t>
            </a:r>
          </a:p>
          <a:p>
            <a:pPr lvl="1"/>
            <a:r>
              <a:rPr lang="en-CA" sz="2200" dirty="0"/>
              <a:t>Speakers Bureau/Honoraria:  N/A</a:t>
            </a:r>
          </a:p>
          <a:p>
            <a:pPr lvl="1"/>
            <a:r>
              <a:rPr lang="en-CA" sz="2200" dirty="0"/>
              <a:t>Consulting Fees: N/A</a:t>
            </a:r>
          </a:p>
          <a:p>
            <a:pPr lvl="1"/>
            <a:r>
              <a:rPr lang="en-CA" sz="2200" dirty="0"/>
              <a:t>Patents: N/A</a:t>
            </a:r>
          </a:p>
          <a:p>
            <a:pPr lvl="1"/>
            <a:r>
              <a:rPr lang="en-CA" sz="2200" dirty="0"/>
              <a:t>Other: Employee –  Alberta Alliance Who Educate and Advocate Responsibly (AAWEAR)</a:t>
            </a:r>
            <a:r>
              <a:rPr lang="en-US" sz="2200" dirty="0"/>
              <a:t>.</a:t>
            </a:r>
            <a:endParaRPr lang="en-CA" sz="2200" dirty="0"/>
          </a:p>
          <a:p>
            <a:pPr marL="457200" lvl="1" indent="0">
              <a:buNone/>
            </a:pPr>
            <a:r>
              <a:rPr lang="en-CA" sz="2200" dirty="0"/>
              <a:t>Received an honorarium from the Alberta College of Family Physicians for this presentation.</a:t>
            </a:r>
            <a:endParaRPr lang="en-CA" dirty="0"/>
          </a:p>
        </p:txBody>
      </p:sp>
    </p:spTree>
    <p:extLst>
      <p:ext uri="{BB962C8B-B14F-4D97-AF65-F5344CB8AC3E}">
        <p14:creationId xmlns:p14="http://schemas.microsoft.com/office/powerpoint/2010/main" val="208694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5277-1474-4D91-BC8E-4E3D8C3B24B8}"/>
              </a:ext>
            </a:extLst>
          </p:cNvPr>
          <p:cNvSpPr>
            <a:spLocks noGrp="1"/>
          </p:cNvSpPr>
          <p:nvPr>
            <p:ph type="title"/>
          </p:nvPr>
        </p:nvSpPr>
        <p:spPr>
          <a:xfrm>
            <a:off x="1070205" y="276964"/>
            <a:ext cx="4702475" cy="1325563"/>
          </a:xfrm>
        </p:spPr>
        <p:txBody>
          <a:bodyPr>
            <a:normAutofit/>
          </a:bodyPr>
          <a:lstStyle/>
          <a:p>
            <a:r>
              <a:rPr lang="en-CA" sz="4000" dirty="0"/>
              <a:t>Learning Objectives</a:t>
            </a:r>
            <a:endParaRPr lang="en-CA" sz="4000" b="1" dirty="0">
              <a:solidFill>
                <a:srgbClr val="6B1C32"/>
              </a:solidFill>
            </a:endParaRPr>
          </a:p>
        </p:txBody>
      </p:sp>
      <p:sp>
        <p:nvSpPr>
          <p:cNvPr id="3" name="Content Placeholder 2">
            <a:extLst>
              <a:ext uri="{FF2B5EF4-FFF2-40B4-BE49-F238E27FC236}">
                <a16:creationId xmlns:a16="http://schemas.microsoft.com/office/drawing/2014/main" id="{09B5EB95-09E9-471D-9BE4-285C906C1450}"/>
              </a:ext>
            </a:extLst>
          </p:cNvPr>
          <p:cNvSpPr>
            <a:spLocks noGrp="1"/>
          </p:cNvSpPr>
          <p:nvPr>
            <p:ph idx="1"/>
          </p:nvPr>
        </p:nvSpPr>
        <p:spPr>
          <a:xfrm>
            <a:off x="628650" y="1742012"/>
            <a:ext cx="7886700" cy="4604544"/>
          </a:xfrm>
        </p:spPr>
        <p:txBody>
          <a:bodyPr>
            <a:normAutofit/>
          </a:bodyPr>
          <a:lstStyle/>
          <a:p>
            <a:pPr marL="0" indent="0">
              <a:buNone/>
            </a:pPr>
            <a:r>
              <a:rPr lang="en-CA" sz="2600" dirty="0"/>
              <a:t>1) Identify when a scenario in addictions work is trauma informed and when it is not.</a:t>
            </a:r>
          </a:p>
          <a:p>
            <a:pPr marL="0" indent="0">
              <a:buNone/>
            </a:pPr>
            <a:r>
              <a:rPr lang="en-CA" sz="2600" dirty="0"/>
              <a:t>2) Comprehend and describe a model of how substance misuse and addiction may evolve from trauma.</a:t>
            </a:r>
          </a:p>
          <a:p>
            <a:pPr marL="0" indent="0">
              <a:buNone/>
            </a:pPr>
            <a:r>
              <a:rPr lang="en-CA" sz="2600" dirty="0"/>
              <a:t>3) Use a model to generate trauma informed strategies for supporting patients with addictions.</a:t>
            </a:r>
          </a:p>
          <a:p>
            <a:pPr marL="0" indent="0">
              <a:buNone/>
            </a:pPr>
            <a:r>
              <a:rPr lang="en-CA" sz="2600" dirty="0"/>
              <a:t>4) Recognize when a relationship strain has taken place.</a:t>
            </a:r>
          </a:p>
          <a:p>
            <a:pPr marL="0" indent="0">
              <a:buNone/>
            </a:pPr>
            <a:r>
              <a:rPr lang="en-CA" sz="2600" dirty="0"/>
              <a:t>5) Identify repair strategies for when a trauma informed transgression has taken place.</a:t>
            </a:r>
          </a:p>
        </p:txBody>
      </p:sp>
    </p:spTree>
    <p:extLst>
      <p:ext uri="{BB962C8B-B14F-4D97-AF65-F5344CB8AC3E}">
        <p14:creationId xmlns:p14="http://schemas.microsoft.com/office/powerpoint/2010/main" val="1813952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7B1A-D07F-C744-A3C6-FE69939481DE}"/>
              </a:ext>
            </a:extLst>
          </p:cNvPr>
          <p:cNvSpPr>
            <a:spLocks noGrp="1"/>
          </p:cNvSpPr>
          <p:nvPr>
            <p:ph type="title"/>
          </p:nvPr>
        </p:nvSpPr>
        <p:spPr>
          <a:xfrm>
            <a:off x="380677" y="418364"/>
            <a:ext cx="6872530" cy="1325563"/>
          </a:xfrm>
        </p:spPr>
        <p:txBody>
          <a:bodyPr>
            <a:normAutofit/>
          </a:bodyPr>
          <a:lstStyle/>
          <a:p>
            <a:r>
              <a:rPr lang="en-US" sz="4000" dirty="0"/>
              <a:t>Trauma Informed Care Aims To:</a:t>
            </a:r>
          </a:p>
        </p:txBody>
      </p:sp>
      <p:sp>
        <p:nvSpPr>
          <p:cNvPr id="3" name="Content Placeholder 2">
            <a:extLst>
              <a:ext uri="{FF2B5EF4-FFF2-40B4-BE49-F238E27FC236}">
                <a16:creationId xmlns:a16="http://schemas.microsoft.com/office/drawing/2014/main" id="{ED6AF9EC-0D3B-1F4F-B176-813D0580E77E}"/>
              </a:ext>
            </a:extLst>
          </p:cNvPr>
          <p:cNvSpPr>
            <a:spLocks noGrp="1"/>
          </p:cNvSpPr>
          <p:nvPr>
            <p:ph idx="1"/>
          </p:nvPr>
        </p:nvSpPr>
        <p:spPr>
          <a:xfrm>
            <a:off x="0" y="1582201"/>
            <a:ext cx="5191932" cy="4351338"/>
          </a:xfrm>
        </p:spPr>
        <p:txBody>
          <a:bodyPr>
            <a:noAutofit/>
          </a:bodyPr>
          <a:lstStyle/>
          <a:p>
            <a:pPr marL="431799" lvl="1" indent="0">
              <a:lnSpc>
                <a:spcPct val="100000"/>
              </a:lnSpc>
              <a:buNone/>
            </a:pPr>
            <a:r>
              <a:rPr lang="en-US" sz="2600" dirty="0">
                <a:solidFill>
                  <a:srgbClr val="141414"/>
                </a:solidFill>
                <a:latin typeface="Public Sans"/>
              </a:rPr>
              <a:t>… recognize the far reaching impacts of trauma.</a:t>
            </a:r>
          </a:p>
          <a:p>
            <a:pPr marL="431799" lvl="1" indent="0">
              <a:lnSpc>
                <a:spcPct val="100000"/>
              </a:lnSpc>
              <a:buNone/>
            </a:pPr>
            <a:endParaRPr lang="en-US" sz="1000" dirty="0">
              <a:solidFill>
                <a:srgbClr val="141414"/>
              </a:solidFill>
              <a:latin typeface="Public Sans"/>
            </a:endParaRPr>
          </a:p>
          <a:p>
            <a:pPr marL="431799" lvl="1" indent="0">
              <a:lnSpc>
                <a:spcPct val="100000"/>
              </a:lnSpc>
              <a:buNone/>
            </a:pPr>
            <a:r>
              <a:rPr lang="en-US" sz="2600" dirty="0">
                <a:solidFill>
                  <a:srgbClr val="141414"/>
                </a:solidFill>
                <a:latin typeface="Public Sans"/>
              </a:rPr>
              <a:t>… understand, recognize, and respond to the effects of trauma.</a:t>
            </a:r>
          </a:p>
          <a:p>
            <a:pPr marL="431799" lvl="1" indent="0">
              <a:lnSpc>
                <a:spcPct val="100000"/>
              </a:lnSpc>
              <a:buNone/>
            </a:pPr>
            <a:endParaRPr lang="en-US" sz="1000" dirty="0">
              <a:solidFill>
                <a:srgbClr val="141414"/>
              </a:solidFill>
              <a:latin typeface="Public Sans"/>
            </a:endParaRPr>
          </a:p>
          <a:p>
            <a:pPr marL="431799" lvl="1" indent="0">
              <a:lnSpc>
                <a:spcPct val="100000"/>
              </a:lnSpc>
              <a:buNone/>
            </a:pPr>
            <a:r>
              <a:rPr lang="en-US" sz="2600" dirty="0">
                <a:solidFill>
                  <a:srgbClr val="141414"/>
                </a:solidFill>
                <a:latin typeface="Public Sans"/>
              </a:rPr>
              <a:t>… create room for safer spaces.</a:t>
            </a:r>
          </a:p>
          <a:p>
            <a:pPr marL="431799" lvl="1" indent="0">
              <a:lnSpc>
                <a:spcPct val="100000"/>
              </a:lnSpc>
              <a:buNone/>
            </a:pPr>
            <a:endParaRPr lang="en-US" sz="1000" dirty="0">
              <a:solidFill>
                <a:srgbClr val="141414"/>
              </a:solidFill>
              <a:latin typeface="Public Sans"/>
            </a:endParaRPr>
          </a:p>
          <a:p>
            <a:pPr marL="431799" lvl="1" indent="0">
              <a:lnSpc>
                <a:spcPct val="100000"/>
              </a:lnSpc>
              <a:buNone/>
            </a:pPr>
            <a:r>
              <a:rPr lang="en-US" sz="2600" dirty="0">
                <a:solidFill>
                  <a:srgbClr val="141414"/>
                </a:solidFill>
                <a:latin typeface="Public Sans"/>
              </a:rPr>
              <a:t>… establish an internal locus of control and sense of empowerment.</a:t>
            </a:r>
          </a:p>
        </p:txBody>
      </p:sp>
      <p:pic>
        <p:nvPicPr>
          <p:cNvPr id="4" name="Picture 4">
            <a:extLst>
              <a:ext uri="{FF2B5EF4-FFF2-40B4-BE49-F238E27FC236}">
                <a16:creationId xmlns:a16="http://schemas.microsoft.com/office/drawing/2014/main" id="{8F586CC6-B36F-5647-88DC-49970C9DA84D}"/>
              </a:ext>
            </a:extLst>
          </p:cNvPr>
          <p:cNvPicPr>
            <a:picLocks noChangeAspect="1"/>
          </p:cNvPicPr>
          <p:nvPr/>
        </p:nvPicPr>
        <p:blipFill>
          <a:blip r:embed="rId3"/>
          <a:srcRect l="10754" r="10754"/>
          <a:stretch>
            <a:fillRect/>
          </a:stretch>
        </p:blipFill>
        <p:spPr>
          <a:xfrm>
            <a:off x="5389945" y="1743927"/>
            <a:ext cx="2243939" cy="4125257"/>
          </a:xfrm>
          <a:prstGeom prst="rect">
            <a:avLst/>
          </a:prstGeom>
        </p:spPr>
      </p:pic>
      <p:pic>
        <p:nvPicPr>
          <p:cNvPr id="8" name="Picture 2">
            <a:extLst>
              <a:ext uri="{FF2B5EF4-FFF2-40B4-BE49-F238E27FC236}">
                <a16:creationId xmlns:a16="http://schemas.microsoft.com/office/drawing/2014/main" id="{DB20D976-D183-FC4A-B4BC-470B287CFCCC}"/>
              </a:ext>
            </a:extLst>
          </p:cNvPr>
          <p:cNvPicPr>
            <a:picLocks noChangeAspect="1"/>
          </p:cNvPicPr>
          <p:nvPr/>
        </p:nvPicPr>
        <p:blipFill>
          <a:blip r:embed="rId4"/>
          <a:srcRect l="61965" r="2997"/>
          <a:stretch>
            <a:fillRect/>
          </a:stretch>
        </p:blipFill>
        <p:spPr>
          <a:xfrm>
            <a:off x="14961451" y="2792095"/>
            <a:ext cx="3041264" cy="5810250"/>
          </a:xfrm>
          <a:prstGeom prst="rect">
            <a:avLst/>
          </a:prstGeom>
        </p:spPr>
      </p:pic>
      <p:pic>
        <p:nvPicPr>
          <p:cNvPr id="11" name="Picture 10">
            <a:extLst>
              <a:ext uri="{FF2B5EF4-FFF2-40B4-BE49-F238E27FC236}">
                <a16:creationId xmlns:a16="http://schemas.microsoft.com/office/drawing/2014/main" id="{A23FA4AC-EFDA-564A-AA3A-BFD17A9D30C0}"/>
              </a:ext>
            </a:extLst>
          </p:cNvPr>
          <p:cNvPicPr>
            <a:picLocks noChangeAspect="1"/>
          </p:cNvPicPr>
          <p:nvPr/>
        </p:nvPicPr>
        <p:blipFill>
          <a:blip r:embed="rId5"/>
          <a:stretch>
            <a:fillRect/>
          </a:stretch>
        </p:blipFill>
        <p:spPr>
          <a:xfrm>
            <a:off x="7253207" y="3988872"/>
            <a:ext cx="1849061" cy="2381367"/>
          </a:xfrm>
          <a:prstGeom prst="rect">
            <a:avLst/>
          </a:prstGeom>
        </p:spPr>
      </p:pic>
    </p:spTree>
    <p:extLst>
      <p:ext uri="{BB962C8B-B14F-4D97-AF65-F5344CB8AC3E}">
        <p14:creationId xmlns:p14="http://schemas.microsoft.com/office/powerpoint/2010/main" val="120495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4B2B2-3C7D-D44C-B42D-656C3B0D08D7}"/>
              </a:ext>
            </a:extLst>
          </p:cNvPr>
          <p:cNvSpPr>
            <a:spLocks noGrp="1"/>
          </p:cNvSpPr>
          <p:nvPr>
            <p:ph type="title"/>
          </p:nvPr>
        </p:nvSpPr>
        <p:spPr>
          <a:xfrm>
            <a:off x="1008530" y="181181"/>
            <a:ext cx="7886700" cy="1325563"/>
          </a:xfrm>
        </p:spPr>
        <p:txBody>
          <a:bodyPr>
            <a:normAutofit/>
          </a:bodyPr>
          <a:lstStyle/>
          <a:p>
            <a:r>
              <a:rPr lang="en-US" sz="4000" dirty="0"/>
              <a:t>A Note On Language</a:t>
            </a:r>
          </a:p>
        </p:txBody>
      </p:sp>
      <p:sp>
        <p:nvSpPr>
          <p:cNvPr id="3" name="Text Placeholder 2">
            <a:extLst>
              <a:ext uri="{FF2B5EF4-FFF2-40B4-BE49-F238E27FC236}">
                <a16:creationId xmlns:a16="http://schemas.microsoft.com/office/drawing/2014/main" id="{E158B651-CFB7-F44C-BE72-DBE56C6CDEC4}"/>
              </a:ext>
            </a:extLst>
          </p:cNvPr>
          <p:cNvSpPr>
            <a:spLocks noGrp="1"/>
          </p:cNvSpPr>
          <p:nvPr>
            <p:ph type="body" idx="1"/>
          </p:nvPr>
        </p:nvSpPr>
        <p:spPr>
          <a:xfrm>
            <a:off x="629841" y="1366143"/>
            <a:ext cx="3868340" cy="823912"/>
          </a:xfrm>
        </p:spPr>
        <p:txBody>
          <a:bodyPr>
            <a:normAutofit/>
          </a:bodyPr>
          <a:lstStyle/>
          <a:p>
            <a:pPr algn="ctr"/>
            <a:r>
              <a:rPr lang="en-US" sz="2600" dirty="0"/>
              <a:t>Marie’s Perspective</a:t>
            </a:r>
          </a:p>
        </p:txBody>
      </p:sp>
      <p:sp>
        <p:nvSpPr>
          <p:cNvPr id="5" name="Text Placeholder 4">
            <a:extLst>
              <a:ext uri="{FF2B5EF4-FFF2-40B4-BE49-F238E27FC236}">
                <a16:creationId xmlns:a16="http://schemas.microsoft.com/office/drawing/2014/main" id="{1FDF1EAD-FA34-3A4C-8431-33F130FCFD33}"/>
              </a:ext>
            </a:extLst>
          </p:cNvPr>
          <p:cNvSpPr>
            <a:spLocks noGrp="1"/>
          </p:cNvSpPr>
          <p:nvPr>
            <p:ph type="body" sz="quarter" idx="3"/>
          </p:nvPr>
        </p:nvSpPr>
        <p:spPr>
          <a:xfrm>
            <a:off x="4660147" y="1366143"/>
            <a:ext cx="3887391" cy="823912"/>
          </a:xfrm>
        </p:spPr>
        <p:txBody>
          <a:bodyPr>
            <a:normAutofit/>
          </a:bodyPr>
          <a:lstStyle/>
          <a:p>
            <a:pPr algn="ctr"/>
            <a:r>
              <a:rPr lang="en-US" sz="2600" dirty="0"/>
              <a:t>Kara’s Perspective</a:t>
            </a:r>
          </a:p>
        </p:txBody>
      </p:sp>
      <p:pic>
        <p:nvPicPr>
          <p:cNvPr id="7" name="Picture 6">
            <a:extLst>
              <a:ext uri="{FF2B5EF4-FFF2-40B4-BE49-F238E27FC236}">
                <a16:creationId xmlns:a16="http://schemas.microsoft.com/office/drawing/2014/main" id="{F2114F24-7274-1C44-942D-B1F2C669ABDE}"/>
              </a:ext>
            </a:extLst>
          </p:cNvPr>
          <p:cNvPicPr>
            <a:picLocks noChangeAspect="1"/>
          </p:cNvPicPr>
          <p:nvPr/>
        </p:nvPicPr>
        <p:blipFill>
          <a:blip r:embed="rId3"/>
          <a:stretch>
            <a:fillRect/>
          </a:stretch>
        </p:blipFill>
        <p:spPr>
          <a:xfrm>
            <a:off x="659011" y="2528707"/>
            <a:ext cx="3810000" cy="2909094"/>
          </a:xfrm>
          <a:prstGeom prst="rect">
            <a:avLst/>
          </a:prstGeom>
        </p:spPr>
      </p:pic>
      <p:pic>
        <p:nvPicPr>
          <p:cNvPr id="9" name="Picture 8">
            <a:extLst>
              <a:ext uri="{FF2B5EF4-FFF2-40B4-BE49-F238E27FC236}">
                <a16:creationId xmlns:a16="http://schemas.microsoft.com/office/drawing/2014/main" id="{79268BDB-A6E6-9745-A89F-A363A8CD9D4C}"/>
              </a:ext>
            </a:extLst>
          </p:cNvPr>
          <p:cNvPicPr>
            <a:picLocks noChangeAspect="1"/>
          </p:cNvPicPr>
          <p:nvPr/>
        </p:nvPicPr>
        <p:blipFill>
          <a:blip r:embed="rId4"/>
          <a:stretch>
            <a:fillRect/>
          </a:stretch>
        </p:blipFill>
        <p:spPr>
          <a:xfrm>
            <a:off x="4951880" y="2528707"/>
            <a:ext cx="4192120" cy="2909094"/>
          </a:xfrm>
          <a:prstGeom prst="rect">
            <a:avLst/>
          </a:prstGeom>
        </p:spPr>
      </p:pic>
    </p:spTree>
    <p:extLst>
      <p:ext uri="{BB962C8B-B14F-4D97-AF65-F5344CB8AC3E}">
        <p14:creationId xmlns:p14="http://schemas.microsoft.com/office/powerpoint/2010/main" val="117628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863C-EA8B-8E4B-B169-1C18D6001FCB}"/>
              </a:ext>
            </a:extLst>
          </p:cNvPr>
          <p:cNvSpPr>
            <a:spLocks noGrp="1"/>
          </p:cNvSpPr>
          <p:nvPr>
            <p:ph type="title"/>
          </p:nvPr>
        </p:nvSpPr>
        <p:spPr>
          <a:xfrm>
            <a:off x="783633" y="342374"/>
            <a:ext cx="7886700" cy="1325563"/>
          </a:xfrm>
        </p:spPr>
        <p:txBody>
          <a:bodyPr>
            <a:normAutofit/>
          </a:bodyPr>
          <a:lstStyle/>
          <a:p>
            <a:r>
              <a:rPr lang="en-US" sz="4000" dirty="0"/>
              <a:t>Etiology of TIC Mistakes</a:t>
            </a:r>
          </a:p>
        </p:txBody>
      </p:sp>
      <p:sp>
        <p:nvSpPr>
          <p:cNvPr id="3" name="Content Placeholder 2">
            <a:extLst>
              <a:ext uri="{FF2B5EF4-FFF2-40B4-BE49-F238E27FC236}">
                <a16:creationId xmlns:a16="http://schemas.microsoft.com/office/drawing/2014/main" id="{98DD8552-6058-C948-B71A-9BDB05265EE6}"/>
              </a:ext>
            </a:extLst>
          </p:cNvPr>
          <p:cNvSpPr>
            <a:spLocks noGrp="1"/>
          </p:cNvSpPr>
          <p:nvPr>
            <p:ph idx="1"/>
          </p:nvPr>
        </p:nvSpPr>
        <p:spPr>
          <a:xfrm>
            <a:off x="3788366" y="2045064"/>
            <a:ext cx="4881967" cy="4351338"/>
          </a:xfrm>
        </p:spPr>
        <p:txBody>
          <a:bodyPr>
            <a:normAutofit/>
          </a:bodyPr>
          <a:lstStyle/>
          <a:p>
            <a:r>
              <a:rPr lang="en-US" sz="2600" dirty="0"/>
              <a:t>Personal bias or stigma</a:t>
            </a:r>
          </a:p>
          <a:p>
            <a:pPr marL="0" indent="0">
              <a:buNone/>
            </a:pPr>
            <a:endParaRPr lang="en-US" sz="1000" dirty="0"/>
          </a:p>
          <a:p>
            <a:r>
              <a:rPr lang="en-US" sz="2600" dirty="0"/>
              <a:t>Structural and/or educational bias or stigma</a:t>
            </a:r>
          </a:p>
          <a:p>
            <a:pPr marL="0" indent="0">
              <a:buNone/>
            </a:pPr>
            <a:endParaRPr lang="en-US" sz="1000" dirty="0"/>
          </a:p>
          <a:p>
            <a:r>
              <a:rPr lang="en-US" sz="2600" dirty="0"/>
              <a:t>Lack of knowledge or misunderstanding of knowledge</a:t>
            </a:r>
          </a:p>
          <a:p>
            <a:pPr marL="0" indent="0">
              <a:buNone/>
            </a:pPr>
            <a:endParaRPr lang="en-US" sz="1000" dirty="0"/>
          </a:p>
          <a:p>
            <a:r>
              <a:rPr lang="en-US" sz="2600" dirty="0"/>
              <a:t>Burnout, lack of empathy, fear</a:t>
            </a:r>
          </a:p>
        </p:txBody>
      </p:sp>
      <p:pic>
        <p:nvPicPr>
          <p:cNvPr id="4" name="Picture 3">
            <a:extLst>
              <a:ext uri="{FF2B5EF4-FFF2-40B4-BE49-F238E27FC236}">
                <a16:creationId xmlns:a16="http://schemas.microsoft.com/office/drawing/2014/main" id="{613F87C7-7C3E-DB40-89D8-56D08675C4B7}"/>
              </a:ext>
            </a:extLst>
          </p:cNvPr>
          <p:cNvPicPr>
            <a:picLocks noChangeAspect="1"/>
          </p:cNvPicPr>
          <p:nvPr/>
        </p:nvPicPr>
        <p:blipFill rotWithShape="1">
          <a:blip r:embed="rId3"/>
          <a:srcRect l="4771" r="17144"/>
          <a:stretch/>
        </p:blipFill>
        <p:spPr>
          <a:xfrm>
            <a:off x="325464" y="2355742"/>
            <a:ext cx="2836189" cy="2705344"/>
          </a:xfrm>
          <a:prstGeom prst="rect">
            <a:avLst/>
          </a:prstGeom>
        </p:spPr>
      </p:pic>
    </p:spTree>
    <p:extLst>
      <p:ext uri="{BB962C8B-B14F-4D97-AF65-F5344CB8AC3E}">
        <p14:creationId xmlns:p14="http://schemas.microsoft.com/office/powerpoint/2010/main" val="182211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4DF7-2672-3540-8BD3-692205BE8F8C}"/>
              </a:ext>
            </a:extLst>
          </p:cNvPr>
          <p:cNvSpPr>
            <a:spLocks noGrp="1"/>
          </p:cNvSpPr>
          <p:nvPr>
            <p:ph type="title"/>
          </p:nvPr>
        </p:nvSpPr>
        <p:spPr>
          <a:xfrm>
            <a:off x="628650" y="256638"/>
            <a:ext cx="7886700" cy="1325563"/>
          </a:xfrm>
        </p:spPr>
        <p:txBody>
          <a:bodyPr/>
          <a:lstStyle/>
          <a:p>
            <a:r>
              <a:rPr lang="en-US" sz="4000" dirty="0"/>
              <a:t>Antidotes</a:t>
            </a:r>
            <a:r>
              <a:rPr lang="en-US" dirty="0"/>
              <a:t> to TIC Mistakes</a:t>
            </a:r>
          </a:p>
        </p:txBody>
      </p:sp>
      <p:sp>
        <p:nvSpPr>
          <p:cNvPr id="3" name="Content Placeholder 2">
            <a:extLst>
              <a:ext uri="{FF2B5EF4-FFF2-40B4-BE49-F238E27FC236}">
                <a16:creationId xmlns:a16="http://schemas.microsoft.com/office/drawing/2014/main" id="{EAA1BBE9-F3BE-3742-8BA6-1D71DD96A7EE}"/>
              </a:ext>
            </a:extLst>
          </p:cNvPr>
          <p:cNvSpPr>
            <a:spLocks noGrp="1"/>
          </p:cNvSpPr>
          <p:nvPr>
            <p:ph idx="1"/>
          </p:nvPr>
        </p:nvSpPr>
        <p:spPr>
          <a:xfrm>
            <a:off x="628650" y="2352567"/>
            <a:ext cx="2672489" cy="3181618"/>
          </a:xfrm>
        </p:spPr>
        <p:txBody>
          <a:bodyPr/>
          <a:lstStyle/>
          <a:p>
            <a:r>
              <a:rPr lang="en-US" dirty="0"/>
              <a:t>Curiosity</a:t>
            </a:r>
          </a:p>
          <a:p>
            <a:r>
              <a:rPr lang="en-US" dirty="0"/>
              <a:t>Openness</a:t>
            </a:r>
          </a:p>
          <a:p>
            <a:r>
              <a:rPr lang="en-US" dirty="0"/>
              <a:t>Education</a:t>
            </a:r>
          </a:p>
          <a:p>
            <a:r>
              <a:rPr lang="en-US" dirty="0"/>
              <a:t>Creativity</a:t>
            </a:r>
          </a:p>
          <a:p>
            <a:r>
              <a:rPr lang="en-US" dirty="0"/>
              <a:t>Tenderness</a:t>
            </a:r>
          </a:p>
        </p:txBody>
      </p:sp>
      <p:pic>
        <p:nvPicPr>
          <p:cNvPr id="4" name="Picture 3">
            <a:extLst>
              <a:ext uri="{FF2B5EF4-FFF2-40B4-BE49-F238E27FC236}">
                <a16:creationId xmlns:a16="http://schemas.microsoft.com/office/drawing/2014/main" id="{596D30CF-40E3-3540-9D07-E98EE2F5F032}"/>
              </a:ext>
            </a:extLst>
          </p:cNvPr>
          <p:cNvPicPr>
            <a:picLocks noChangeAspect="1"/>
          </p:cNvPicPr>
          <p:nvPr/>
        </p:nvPicPr>
        <p:blipFill>
          <a:blip r:embed="rId3"/>
          <a:stretch>
            <a:fillRect/>
          </a:stretch>
        </p:blipFill>
        <p:spPr>
          <a:xfrm>
            <a:off x="3879835" y="2216257"/>
            <a:ext cx="4983904" cy="2790986"/>
          </a:xfrm>
          <a:prstGeom prst="rect">
            <a:avLst/>
          </a:prstGeom>
        </p:spPr>
      </p:pic>
    </p:spTree>
    <p:extLst>
      <p:ext uri="{BB962C8B-B14F-4D97-AF65-F5344CB8AC3E}">
        <p14:creationId xmlns:p14="http://schemas.microsoft.com/office/powerpoint/2010/main" val="1151665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749B-8C6A-A643-AD31-41DE03A6D9AB}"/>
              </a:ext>
            </a:extLst>
          </p:cNvPr>
          <p:cNvSpPr>
            <a:spLocks noGrp="1"/>
          </p:cNvSpPr>
          <p:nvPr>
            <p:ph type="title"/>
          </p:nvPr>
        </p:nvSpPr>
        <p:spPr/>
        <p:txBody>
          <a:bodyPr>
            <a:normAutofit/>
          </a:bodyPr>
          <a:lstStyle/>
          <a:p>
            <a:r>
              <a:rPr lang="en-US" sz="4000" dirty="0"/>
              <a:t>Case Study - Primer</a:t>
            </a:r>
          </a:p>
        </p:txBody>
      </p:sp>
      <p:sp>
        <p:nvSpPr>
          <p:cNvPr id="3" name="Content Placeholder 2">
            <a:extLst>
              <a:ext uri="{FF2B5EF4-FFF2-40B4-BE49-F238E27FC236}">
                <a16:creationId xmlns:a16="http://schemas.microsoft.com/office/drawing/2014/main" id="{D0F11063-2D33-BA4A-8119-88E4B788B8FA}"/>
              </a:ext>
            </a:extLst>
          </p:cNvPr>
          <p:cNvSpPr>
            <a:spLocks noGrp="1"/>
          </p:cNvSpPr>
          <p:nvPr>
            <p:ph idx="1"/>
          </p:nvPr>
        </p:nvSpPr>
        <p:spPr/>
        <p:txBody>
          <a:bodyPr>
            <a:normAutofit lnSpcReduction="10000"/>
          </a:bodyPr>
          <a:lstStyle/>
          <a:p>
            <a:r>
              <a:rPr lang="en-US" sz="2600" dirty="0"/>
              <a:t>26 </a:t>
            </a:r>
            <a:r>
              <a:rPr lang="en-US" sz="2600" dirty="0" err="1"/>
              <a:t>yo</a:t>
            </a:r>
            <a:r>
              <a:rPr lang="en-US" sz="2600" dirty="0"/>
              <a:t> male presents with shoulder pain after a weightlifting injury at the gym. He wants to get better quickly so he can get back to working out. Wondering about pain medication.</a:t>
            </a:r>
          </a:p>
          <a:p>
            <a:pPr marL="0" indent="0">
              <a:buNone/>
            </a:pPr>
            <a:endParaRPr lang="en-US" sz="800" dirty="0"/>
          </a:p>
          <a:p>
            <a:r>
              <a:rPr lang="en-US" sz="2600" dirty="0"/>
              <a:t>Had a rough childhood and used substances as a youth to cope. No substances since 20 </a:t>
            </a:r>
            <a:r>
              <a:rPr lang="en-US" sz="2600" dirty="0" err="1"/>
              <a:t>yo</a:t>
            </a:r>
            <a:r>
              <a:rPr lang="en-US" sz="2600" dirty="0"/>
              <a:t>.</a:t>
            </a:r>
          </a:p>
          <a:p>
            <a:pPr marL="0" indent="0">
              <a:buNone/>
            </a:pPr>
            <a:endParaRPr lang="en-US" sz="800" dirty="0"/>
          </a:p>
          <a:p>
            <a:r>
              <a:rPr lang="en-US" sz="2600" dirty="0"/>
              <a:t>Taking a pre-workout, BCAA’s, creatine, and OTC sleep.</a:t>
            </a:r>
          </a:p>
          <a:p>
            <a:pPr marL="0" indent="0">
              <a:buNone/>
            </a:pPr>
            <a:endParaRPr lang="en-US" sz="800" dirty="0"/>
          </a:p>
          <a:p>
            <a:r>
              <a:rPr lang="en-US" sz="2600" dirty="0"/>
              <a:t>Tried rest, ice, and OTC pain relief. Reported they didn’t help. Hesitant about physiotherapy.</a:t>
            </a:r>
          </a:p>
          <a:p>
            <a:endParaRPr lang="en-US" dirty="0"/>
          </a:p>
        </p:txBody>
      </p:sp>
    </p:spTree>
    <p:extLst>
      <p:ext uri="{BB962C8B-B14F-4D97-AF65-F5344CB8AC3E}">
        <p14:creationId xmlns:p14="http://schemas.microsoft.com/office/powerpoint/2010/main" val="4139838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7711A-C02E-F440-AEC8-6245E5965525}"/>
              </a:ext>
            </a:extLst>
          </p:cNvPr>
          <p:cNvSpPr>
            <a:spLocks noGrp="1"/>
          </p:cNvSpPr>
          <p:nvPr>
            <p:ph idx="1"/>
          </p:nvPr>
        </p:nvSpPr>
        <p:spPr>
          <a:xfrm>
            <a:off x="628651" y="1825625"/>
            <a:ext cx="5189054" cy="4351338"/>
          </a:xfrm>
        </p:spPr>
        <p:txBody>
          <a:bodyPr/>
          <a:lstStyle/>
          <a:p>
            <a:pPr marL="0" indent="0" algn="ctr">
              <a:buNone/>
            </a:pPr>
            <a:r>
              <a:rPr lang="en-US" dirty="0"/>
              <a:t>Harm Reduction</a:t>
            </a:r>
          </a:p>
          <a:p>
            <a:pPr marL="0" indent="0">
              <a:buNone/>
            </a:pPr>
            <a:r>
              <a:rPr lang="en-US" dirty="0"/>
              <a:t>-Based in advocacy.</a:t>
            </a:r>
          </a:p>
          <a:p>
            <a:pPr marL="0" indent="0">
              <a:buNone/>
            </a:pPr>
            <a:r>
              <a:rPr lang="en-US" dirty="0"/>
              <a:t>-Set of practical strategies aimed at reducing negative consequences associated with drug use. </a:t>
            </a:r>
          </a:p>
          <a:p>
            <a:pPr marL="0" indent="0">
              <a:buNone/>
            </a:pPr>
            <a:r>
              <a:rPr lang="en-US" dirty="0"/>
              <a:t>-Harm reduction is everywhere in daily life. </a:t>
            </a:r>
          </a:p>
        </p:txBody>
      </p:sp>
      <p:sp>
        <p:nvSpPr>
          <p:cNvPr id="4" name="Title 1">
            <a:extLst>
              <a:ext uri="{FF2B5EF4-FFF2-40B4-BE49-F238E27FC236}">
                <a16:creationId xmlns:a16="http://schemas.microsoft.com/office/drawing/2014/main" id="{C22C7FC5-9D5D-C543-992B-DF56E11E5167}"/>
              </a:ext>
            </a:extLst>
          </p:cNvPr>
          <p:cNvSpPr>
            <a:spLocks noGrp="1"/>
          </p:cNvSpPr>
          <p:nvPr>
            <p:ph type="title"/>
          </p:nvPr>
        </p:nvSpPr>
        <p:spPr>
          <a:xfrm>
            <a:off x="628650" y="365126"/>
            <a:ext cx="4746914" cy="1325563"/>
          </a:xfrm>
        </p:spPr>
        <p:txBody>
          <a:bodyPr/>
          <a:lstStyle/>
          <a:p>
            <a:pPr algn="ctr"/>
            <a:r>
              <a:rPr lang="en-US" dirty="0"/>
              <a:t>Marie – </a:t>
            </a:r>
            <a:br>
              <a:rPr lang="en-US" dirty="0"/>
            </a:br>
            <a:r>
              <a:rPr lang="en-US" dirty="0"/>
              <a:t>Spaces to Support</a:t>
            </a:r>
          </a:p>
        </p:txBody>
      </p:sp>
      <p:pic>
        <p:nvPicPr>
          <p:cNvPr id="5" name="Content Placeholder 4">
            <a:extLst>
              <a:ext uri="{FF2B5EF4-FFF2-40B4-BE49-F238E27FC236}">
                <a16:creationId xmlns:a16="http://schemas.microsoft.com/office/drawing/2014/main" id="{4786EE99-31D0-C444-AB36-8707A03A08B7}"/>
              </a:ext>
            </a:extLst>
          </p:cNvPr>
          <p:cNvPicPr>
            <a:picLocks noChangeAspect="1"/>
          </p:cNvPicPr>
          <p:nvPr/>
        </p:nvPicPr>
        <p:blipFill>
          <a:blip r:embed="rId3"/>
          <a:stretch>
            <a:fillRect/>
          </a:stretch>
        </p:blipFill>
        <p:spPr>
          <a:xfrm>
            <a:off x="6453716" y="1304998"/>
            <a:ext cx="2690284" cy="2015116"/>
          </a:xfrm>
          <a:prstGeom prst="rect">
            <a:avLst/>
          </a:prstGeom>
        </p:spPr>
      </p:pic>
      <p:pic>
        <p:nvPicPr>
          <p:cNvPr id="6" name="Picture 5">
            <a:extLst>
              <a:ext uri="{FF2B5EF4-FFF2-40B4-BE49-F238E27FC236}">
                <a16:creationId xmlns:a16="http://schemas.microsoft.com/office/drawing/2014/main" id="{1216B76C-0F62-0D48-92F0-A68201B5B961}"/>
              </a:ext>
            </a:extLst>
          </p:cNvPr>
          <p:cNvPicPr>
            <a:picLocks noChangeAspect="1"/>
          </p:cNvPicPr>
          <p:nvPr/>
        </p:nvPicPr>
        <p:blipFill rotWithShape="1">
          <a:blip r:embed="rId4"/>
          <a:srcRect l="20137" b="10670"/>
          <a:stretch/>
        </p:blipFill>
        <p:spPr>
          <a:xfrm>
            <a:off x="6456218" y="3788064"/>
            <a:ext cx="2687782" cy="2155536"/>
          </a:xfrm>
          <a:prstGeom prst="rect">
            <a:avLst/>
          </a:prstGeom>
        </p:spPr>
      </p:pic>
    </p:spTree>
    <p:extLst>
      <p:ext uri="{BB962C8B-B14F-4D97-AF65-F5344CB8AC3E}">
        <p14:creationId xmlns:p14="http://schemas.microsoft.com/office/powerpoint/2010/main" val="192379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8AA5-2DFB-F544-8ADB-75D93875BF87}"/>
              </a:ext>
            </a:extLst>
          </p:cNvPr>
          <p:cNvSpPr>
            <a:spLocks noGrp="1"/>
          </p:cNvSpPr>
          <p:nvPr>
            <p:ph type="title"/>
          </p:nvPr>
        </p:nvSpPr>
        <p:spPr>
          <a:xfrm>
            <a:off x="1189979" y="316195"/>
            <a:ext cx="5028232" cy="1325563"/>
          </a:xfrm>
        </p:spPr>
        <p:txBody>
          <a:bodyPr>
            <a:normAutofit/>
          </a:bodyPr>
          <a:lstStyle/>
          <a:p>
            <a:r>
              <a:rPr lang="en-US" sz="4000" dirty="0"/>
              <a:t>Harm Reduction - </a:t>
            </a:r>
            <a:br>
              <a:rPr lang="en-US" sz="4000" dirty="0"/>
            </a:br>
            <a:r>
              <a:rPr lang="en-US" sz="4000" dirty="0"/>
              <a:t>         Myths and Facts</a:t>
            </a:r>
          </a:p>
        </p:txBody>
      </p:sp>
      <p:sp>
        <p:nvSpPr>
          <p:cNvPr id="3" name="Content Placeholder 2">
            <a:extLst>
              <a:ext uri="{FF2B5EF4-FFF2-40B4-BE49-F238E27FC236}">
                <a16:creationId xmlns:a16="http://schemas.microsoft.com/office/drawing/2014/main" id="{172043BD-AB01-6B49-91DB-5D9003C64049}"/>
              </a:ext>
            </a:extLst>
          </p:cNvPr>
          <p:cNvSpPr>
            <a:spLocks noGrp="1"/>
          </p:cNvSpPr>
          <p:nvPr>
            <p:ph sz="half" idx="1"/>
          </p:nvPr>
        </p:nvSpPr>
        <p:spPr>
          <a:xfrm>
            <a:off x="303185" y="1822450"/>
            <a:ext cx="3276923" cy="4351338"/>
          </a:xfrm>
        </p:spPr>
        <p:txBody>
          <a:bodyPr>
            <a:normAutofit lnSpcReduction="10000"/>
          </a:bodyPr>
          <a:lstStyle/>
          <a:p>
            <a:r>
              <a:rPr lang="en-US" sz="2600" dirty="0"/>
              <a:t>Enables drug use</a:t>
            </a:r>
          </a:p>
          <a:p>
            <a:pPr marL="0" indent="0">
              <a:buNone/>
            </a:pPr>
            <a:endParaRPr lang="en-US" sz="3200" dirty="0"/>
          </a:p>
          <a:p>
            <a:r>
              <a:rPr lang="en-US" sz="2600" dirty="0"/>
              <a:t>Attracts drug users and bring crime      into communities</a:t>
            </a:r>
          </a:p>
          <a:p>
            <a:pPr marL="0" indent="0">
              <a:buNone/>
            </a:pPr>
            <a:endParaRPr lang="en-US" sz="1600" dirty="0"/>
          </a:p>
          <a:p>
            <a:r>
              <a:rPr lang="en-US" sz="2600" dirty="0"/>
              <a:t>A waste of taxpayer dollars</a:t>
            </a:r>
          </a:p>
        </p:txBody>
      </p:sp>
      <p:sp>
        <p:nvSpPr>
          <p:cNvPr id="4" name="Content Placeholder 3">
            <a:extLst>
              <a:ext uri="{FF2B5EF4-FFF2-40B4-BE49-F238E27FC236}">
                <a16:creationId xmlns:a16="http://schemas.microsoft.com/office/drawing/2014/main" id="{E5AF036F-F0DA-084B-A01F-3D4463119CD5}"/>
              </a:ext>
            </a:extLst>
          </p:cNvPr>
          <p:cNvSpPr>
            <a:spLocks noGrp="1"/>
          </p:cNvSpPr>
          <p:nvPr>
            <p:ph sz="half" idx="2"/>
          </p:nvPr>
        </p:nvSpPr>
        <p:spPr>
          <a:xfrm>
            <a:off x="4224256" y="1822450"/>
            <a:ext cx="4656272" cy="4351338"/>
          </a:xfrm>
        </p:spPr>
        <p:txBody>
          <a:bodyPr>
            <a:normAutofit lnSpcReduction="10000"/>
          </a:bodyPr>
          <a:lstStyle/>
          <a:p>
            <a:r>
              <a:rPr lang="en-US" sz="2600" dirty="0"/>
              <a:t>Decriminalization – drug use declined in most at risk groups</a:t>
            </a:r>
          </a:p>
          <a:p>
            <a:pPr marL="0" indent="0">
              <a:buNone/>
            </a:pPr>
            <a:endParaRPr lang="en-US" sz="800" dirty="0"/>
          </a:p>
          <a:p>
            <a:r>
              <a:rPr lang="en-US" sz="2600" dirty="0"/>
              <a:t>Supervised consumption -  local crime either remained the same or decreased</a:t>
            </a:r>
          </a:p>
          <a:p>
            <a:pPr marL="0" indent="0">
              <a:buNone/>
            </a:pPr>
            <a:endParaRPr lang="en-US" sz="800" dirty="0"/>
          </a:p>
          <a:p>
            <a:r>
              <a:rPr lang="en-US" sz="2600" dirty="0"/>
              <a:t>Supervised consumption, needle exchange, naloxone kits - save money by reducing disease transmission, death, and crime</a:t>
            </a:r>
          </a:p>
        </p:txBody>
      </p:sp>
      <p:sp>
        <p:nvSpPr>
          <p:cNvPr id="8" name="Right Arrow 7">
            <a:extLst>
              <a:ext uri="{FF2B5EF4-FFF2-40B4-BE49-F238E27FC236}">
                <a16:creationId xmlns:a16="http://schemas.microsoft.com/office/drawing/2014/main" id="{77A341DB-9503-BD4E-B779-D7B05664D449}"/>
              </a:ext>
            </a:extLst>
          </p:cNvPr>
          <p:cNvSpPr/>
          <p:nvPr/>
        </p:nvSpPr>
        <p:spPr>
          <a:xfrm>
            <a:off x="3440624" y="2030278"/>
            <a:ext cx="526942" cy="278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Arrow 8">
            <a:extLst>
              <a:ext uri="{FF2B5EF4-FFF2-40B4-BE49-F238E27FC236}">
                <a16:creationId xmlns:a16="http://schemas.microsoft.com/office/drawing/2014/main" id="{BA6DA493-689B-724C-87BC-4F24358918EF}"/>
              </a:ext>
            </a:extLst>
          </p:cNvPr>
          <p:cNvSpPr/>
          <p:nvPr/>
        </p:nvSpPr>
        <p:spPr>
          <a:xfrm>
            <a:off x="3440624" y="3329553"/>
            <a:ext cx="526942" cy="278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Arrow 9">
            <a:extLst>
              <a:ext uri="{FF2B5EF4-FFF2-40B4-BE49-F238E27FC236}">
                <a16:creationId xmlns:a16="http://schemas.microsoft.com/office/drawing/2014/main" id="{88C5F2C3-8DE5-E949-9D8B-B0CF362297BE}"/>
              </a:ext>
            </a:extLst>
          </p:cNvPr>
          <p:cNvSpPr/>
          <p:nvPr/>
        </p:nvSpPr>
        <p:spPr>
          <a:xfrm>
            <a:off x="3440624" y="4659824"/>
            <a:ext cx="526942" cy="278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31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EF9F1DA-92A7-324C-8B7E-2CB340ACC9B1}"/>
              </a:ext>
            </a:extLst>
          </p:cNvPr>
          <p:cNvPicPr>
            <a:picLocks noChangeAspect="1"/>
          </p:cNvPicPr>
          <p:nvPr/>
        </p:nvPicPr>
        <p:blipFill>
          <a:blip r:embed="rId3"/>
          <a:srcRect t="2367" b="2367"/>
          <a:stretch>
            <a:fillRect/>
          </a:stretch>
        </p:blipFill>
        <p:spPr>
          <a:xfrm>
            <a:off x="0" y="356461"/>
            <a:ext cx="9106749" cy="5785441"/>
          </a:xfrm>
          <a:prstGeom prst="rect">
            <a:avLst/>
          </a:prstGeom>
        </p:spPr>
      </p:pic>
    </p:spTree>
    <p:extLst>
      <p:ext uri="{BB962C8B-B14F-4D97-AF65-F5344CB8AC3E}">
        <p14:creationId xmlns:p14="http://schemas.microsoft.com/office/powerpoint/2010/main" val="128922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489B-6155-481D-8728-D8673495F960}"/>
              </a:ext>
            </a:extLst>
          </p:cNvPr>
          <p:cNvSpPr>
            <a:spLocks noGrp="1"/>
          </p:cNvSpPr>
          <p:nvPr>
            <p:ph type="title"/>
          </p:nvPr>
        </p:nvSpPr>
        <p:spPr/>
        <p:txBody>
          <a:bodyPr/>
          <a:lstStyle/>
          <a:p>
            <a:r>
              <a:rPr lang="en-CA" b="1" dirty="0">
                <a:solidFill>
                  <a:srgbClr val="6B1C32"/>
                </a:solidFill>
              </a:rPr>
              <a:t>Disclosure</a:t>
            </a:r>
            <a:endParaRPr lang="en-CA" dirty="0"/>
          </a:p>
        </p:txBody>
      </p:sp>
      <p:sp>
        <p:nvSpPr>
          <p:cNvPr id="3" name="Content Placeholder 2">
            <a:extLst>
              <a:ext uri="{FF2B5EF4-FFF2-40B4-BE49-F238E27FC236}">
                <a16:creationId xmlns:a16="http://schemas.microsoft.com/office/drawing/2014/main" id="{3F2CBA20-E05E-4C82-AD57-5F73700AFC24}"/>
              </a:ext>
            </a:extLst>
          </p:cNvPr>
          <p:cNvSpPr>
            <a:spLocks noGrp="1"/>
          </p:cNvSpPr>
          <p:nvPr>
            <p:ph idx="1"/>
          </p:nvPr>
        </p:nvSpPr>
        <p:spPr/>
        <p:txBody>
          <a:bodyPr/>
          <a:lstStyle/>
          <a:p>
            <a:r>
              <a:rPr lang="en-CA" sz="2200" b="1" dirty="0"/>
              <a:t>Host:  Dr. Cathy Scrimshaw</a:t>
            </a:r>
          </a:p>
          <a:p>
            <a:endParaRPr lang="en-CA" sz="2200" dirty="0"/>
          </a:p>
          <a:p>
            <a:r>
              <a:rPr lang="en-CA" sz="2200" b="1" dirty="0"/>
              <a:t>Relationships with financial sponsors:</a:t>
            </a:r>
          </a:p>
          <a:p>
            <a:pPr lvl="1"/>
            <a:r>
              <a:rPr lang="en-CA" sz="2200" dirty="0"/>
              <a:t>Grants/Research support: N/A</a:t>
            </a:r>
          </a:p>
          <a:p>
            <a:pPr lvl="1"/>
            <a:r>
              <a:rPr lang="en-CA" sz="2200" dirty="0"/>
              <a:t>Speakers Bureau/Honoraria:  N/A</a:t>
            </a:r>
          </a:p>
          <a:p>
            <a:pPr lvl="1"/>
            <a:r>
              <a:rPr lang="en-CA" sz="2200" dirty="0"/>
              <a:t>Consulting Fees: N/A</a:t>
            </a:r>
          </a:p>
          <a:p>
            <a:pPr lvl="1"/>
            <a:r>
              <a:rPr lang="en-CA" sz="2200" dirty="0"/>
              <a:t>Patents: N/A</a:t>
            </a:r>
          </a:p>
          <a:p>
            <a:pPr lvl="1"/>
            <a:r>
              <a:rPr lang="en-CA" sz="2200" dirty="0"/>
              <a:t>Other: I am a part time paid employee of the Alberta College of Family Physicians and Alberta Health Services.</a:t>
            </a:r>
          </a:p>
          <a:p>
            <a:endParaRPr lang="en-CA" dirty="0"/>
          </a:p>
        </p:txBody>
      </p:sp>
    </p:spTree>
    <p:extLst>
      <p:ext uri="{BB962C8B-B14F-4D97-AF65-F5344CB8AC3E}">
        <p14:creationId xmlns:p14="http://schemas.microsoft.com/office/powerpoint/2010/main" val="2915297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0E4E-9828-3E43-93B0-5CCB7CFAE256}"/>
              </a:ext>
            </a:extLst>
          </p:cNvPr>
          <p:cNvSpPr>
            <a:spLocks noGrp="1"/>
          </p:cNvSpPr>
          <p:nvPr>
            <p:ph type="title"/>
          </p:nvPr>
        </p:nvSpPr>
        <p:spPr>
          <a:xfrm>
            <a:off x="752637" y="117153"/>
            <a:ext cx="4191323" cy="1325563"/>
          </a:xfrm>
        </p:spPr>
        <p:txBody>
          <a:bodyPr>
            <a:normAutofit/>
          </a:bodyPr>
          <a:lstStyle/>
          <a:p>
            <a:pPr algn="ctr"/>
            <a:r>
              <a:rPr lang="en-US" dirty="0"/>
              <a:t>Kara – </a:t>
            </a:r>
            <a:br>
              <a:rPr lang="en-US" dirty="0"/>
            </a:br>
            <a:r>
              <a:rPr lang="en-US" dirty="0"/>
              <a:t>Spaces to Support</a:t>
            </a:r>
          </a:p>
        </p:txBody>
      </p:sp>
      <p:graphicFrame>
        <p:nvGraphicFramePr>
          <p:cNvPr id="4" name="Content Placeholder 3">
            <a:extLst>
              <a:ext uri="{FF2B5EF4-FFF2-40B4-BE49-F238E27FC236}">
                <a16:creationId xmlns:a16="http://schemas.microsoft.com/office/drawing/2014/main" id="{841420E6-6B11-D149-95FE-56C4C0F8594F}"/>
              </a:ext>
            </a:extLst>
          </p:cNvPr>
          <p:cNvGraphicFramePr>
            <a:graphicFrameLocks noGrp="1"/>
          </p:cNvGraphicFramePr>
          <p:nvPr>
            <p:ph idx="1"/>
          </p:nvPr>
        </p:nvGraphicFramePr>
        <p:xfrm>
          <a:off x="263470" y="1442716"/>
          <a:ext cx="8725545" cy="4572000"/>
        </p:xfrm>
        <a:graphic>
          <a:graphicData uri="http://schemas.openxmlformats.org/drawingml/2006/table">
            <a:tbl>
              <a:tblPr firstRow="1" bandRow="1">
                <a:tableStyleId>{5C22544A-7EE6-4342-B048-85BDC9FD1C3A}</a:tableStyleId>
              </a:tblPr>
              <a:tblGrid>
                <a:gridCol w="3115160">
                  <a:extLst>
                    <a:ext uri="{9D8B030D-6E8A-4147-A177-3AD203B41FA5}">
                      <a16:colId xmlns:a16="http://schemas.microsoft.com/office/drawing/2014/main" val="2870296447"/>
                    </a:ext>
                  </a:extLst>
                </a:gridCol>
                <a:gridCol w="5610385">
                  <a:extLst>
                    <a:ext uri="{9D8B030D-6E8A-4147-A177-3AD203B41FA5}">
                      <a16:colId xmlns:a16="http://schemas.microsoft.com/office/drawing/2014/main" val="4084736168"/>
                    </a:ext>
                  </a:extLst>
                </a:gridCol>
              </a:tblGrid>
              <a:tr h="370840">
                <a:tc>
                  <a:txBody>
                    <a:bodyPr/>
                    <a:lstStyle/>
                    <a:p>
                      <a:pPr algn="ctr"/>
                      <a:r>
                        <a:rPr lang="en-US" sz="2200" dirty="0"/>
                        <a:t>Mechanism</a:t>
                      </a:r>
                    </a:p>
                  </a:txBody>
                  <a:tcPr>
                    <a:solidFill>
                      <a:srgbClr val="499B97"/>
                    </a:solidFill>
                  </a:tcPr>
                </a:tc>
                <a:tc>
                  <a:txBody>
                    <a:bodyPr/>
                    <a:lstStyle/>
                    <a:p>
                      <a:pPr algn="ctr"/>
                      <a:r>
                        <a:rPr lang="en-US" sz="2200" dirty="0"/>
                        <a:t>Approach</a:t>
                      </a:r>
                    </a:p>
                  </a:txBody>
                  <a:tcPr>
                    <a:solidFill>
                      <a:srgbClr val="499B97"/>
                    </a:solidFill>
                  </a:tcPr>
                </a:tc>
                <a:extLst>
                  <a:ext uri="{0D108BD9-81ED-4DB2-BD59-A6C34878D82A}">
                    <a16:rowId xmlns:a16="http://schemas.microsoft.com/office/drawing/2014/main" val="465503177"/>
                  </a:ext>
                </a:extLst>
              </a:tr>
              <a:tr h="370840">
                <a:tc>
                  <a:txBody>
                    <a:bodyPr/>
                    <a:lstStyle/>
                    <a:p>
                      <a:r>
                        <a:rPr lang="en-US" sz="2200" dirty="0"/>
                        <a:t>Intergenerational Trauma</a:t>
                      </a:r>
                    </a:p>
                  </a:txBody>
                  <a:tcPr>
                    <a:gradFill flip="none" rotWithShape="1">
                      <a:gsLst>
                        <a:gs pos="0">
                          <a:srgbClr val="499B97">
                            <a:tint val="66000"/>
                            <a:satMod val="160000"/>
                          </a:srgbClr>
                        </a:gs>
                        <a:gs pos="50000">
                          <a:srgbClr val="499B97">
                            <a:tint val="44500"/>
                            <a:satMod val="160000"/>
                          </a:srgbClr>
                        </a:gs>
                        <a:gs pos="100000">
                          <a:srgbClr val="499B97">
                            <a:tint val="23500"/>
                            <a:satMod val="160000"/>
                          </a:srgbClr>
                        </a:gs>
                      </a:gsLst>
                      <a:lin ang="13500000" scaled="1"/>
                      <a:tileRect/>
                    </a:gradFill>
                  </a:tcPr>
                </a:tc>
                <a:tc>
                  <a:txBody>
                    <a:bodyPr/>
                    <a:lstStyle/>
                    <a:p>
                      <a:r>
                        <a:rPr lang="en-US" sz="2200" dirty="0"/>
                        <a:t>-Connection to cultural or spiritual needs</a:t>
                      </a:r>
                    </a:p>
                    <a:p>
                      <a:r>
                        <a:rPr lang="en-US" sz="2200" dirty="0"/>
                        <a:t>-Parenting supports</a:t>
                      </a:r>
                    </a:p>
                  </a:txBody>
                  <a:tcPr>
                    <a:gradFill flip="none" rotWithShape="1">
                      <a:gsLst>
                        <a:gs pos="0">
                          <a:srgbClr val="499B97">
                            <a:tint val="66000"/>
                            <a:satMod val="160000"/>
                          </a:srgbClr>
                        </a:gs>
                        <a:gs pos="50000">
                          <a:srgbClr val="499B97">
                            <a:tint val="44500"/>
                            <a:satMod val="160000"/>
                          </a:srgbClr>
                        </a:gs>
                        <a:gs pos="100000">
                          <a:srgbClr val="499B97">
                            <a:tint val="23500"/>
                            <a:satMod val="160000"/>
                          </a:srgbClr>
                        </a:gs>
                      </a:gsLst>
                      <a:lin ang="13500000" scaled="1"/>
                      <a:tileRect/>
                    </a:gradFill>
                  </a:tcPr>
                </a:tc>
                <a:extLst>
                  <a:ext uri="{0D108BD9-81ED-4DB2-BD59-A6C34878D82A}">
                    <a16:rowId xmlns:a16="http://schemas.microsoft.com/office/drawing/2014/main" val="2456677672"/>
                  </a:ext>
                </a:extLst>
              </a:tr>
              <a:tr h="370840">
                <a:tc>
                  <a:txBody>
                    <a:bodyPr/>
                    <a:lstStyle/>
                    <a:p>
                      <a:r>
                        <a:rPr lang="en-US" sz="2200" dirty="0"/>
                        <a:t>Personal Trauma</a:t>
                      </a:r>
                    </a:p>
                  </a:txBody>
                  <a:tcPr>
                    <a:gradFill flip="none" rotWithShape="1">
                      <a:gsLst>
                        <a:gs pos="0">
                          <a:srgbClr val="499B97">
                            <a:tint val="66000"/>
                            <a:satMod val="160000"/>
                          </a:srgbClr>
                        </a:gs>
                        <a:gs pos="50000">
                          <a:srgbClr val="499B97">
                            <a:tint val="44500"/>
                            <a:satMod val="160000"/>
                          </a:srgbClr>
                        </a:gs>
                        <a:gs pos="100000">
                          <a:srgbClr val="499B97">
                            <a:tint val="23500"/>
                            <a:satMod val="160000"/>
                          </a:srgbClr>
                        </a:gs>
                      </a:gsLst>
                      <a:path path="circle">
                        <a:fillToRect l="100000" b="100000"/>
                      </a:path>
                      <a:tileRect t="-100000" r="-100000"/>
                    </a:gradFill>
                  </a:tcPr>
                </a:tc>
                <a:tc>
                  <a:txBody>
                    <a:bodyPr/>
                    <a:lstStyle/>
                    <a:p>
                      <a:r>
                        <a:rPr lang="en-US" sz="2200" dirty="0"/>
                        <a:t>-Trauma therapy</a:t>
                      </a:r>
                    </a:p>
                  </a:txBody>
                  <a:tcPr>
                    <a:gradFill flip="none" rotWithShape="1">
                      <a:gsLst>
                        <a:gs pos="0">
                          <a:srgbClr val="499B97">
                            <a:tint val="66000"/>
                            <a:satMod val="160000"/>
                          </a:srgbClr>
                        </a:gs>
                        <a:gs pos="50000">
                          <a:srgbClr val="499B97">
                            <a:tint val="44500"/>
                            <a:satMod val="160000"/>
                          </a:srgbClr>
                        </a:gs>
                        <a:gs pos="100000">
                          <a:srgbClr val="499B97">
                            <a:tint val="23500"/>
                            <a:satMod val="160000"/>
                          </a:srgbClr>
                        </a:gs>
                      </a:gsLst>
                      <a:path path="circle">
                        <a:fillToRect l="100000" b="100000"/>
                      </a:path>
                      <a:tileRect t="-100000" r="-100000"/>
                    </a:gradFill>
                  </a:tcPr>
                </a:tc>
                <a:extLst>
                  <a:ext uri="{0D108BD9-81ED-4DB2-BD59-A6C34878D82A}">
                    <a16:rowId xmlns:a16="http://schemas.microsoft.com/office/drawing/2014/main" val="1245506757"/>
                  </a:ext>
                </a:extLst>
              </a:tr>
              <a:tr h="370840">
                <a:tc>
                  <a:txBody>
                    <a:bodyPr/>
                    <a:lstStyle/>
                    <a:p>
                      <a:r>
                        <a:rPr lang="en-US" sz="2200" dirty="0"/>
                        <a:t>Biological </a:t>
                      </a:r>
                    </a:p>
                  </a:txBody>
                  <a:tcPr>
                    <a:gradFill flip="none" rotWithShape="1">
                      <a:gsLst>
                        <a:gs pos="0">
                          <a:srgbClr val="499B97">
                            <a:tint val="66000"/>
                            <a:satMod val="160000"/>
                          </a:srgbClr>
                        </a:gs>
                        <a:gs pos="50000">
                          <a:srgbClr val="499B97">
                            <a:tint val="44500"/>
                            <a:satMod val="160000"/>
                          </a:srgbClr>
                        </a:gs>
                        <a:gs pos="100000">
                          <a:srgbClr val="499B97">
                            <a:tint val="23500"/>
                            <a:satMod val="160000"/>
                          </a:srgbClr>
                        </a:gs>
                      </a:gsLst>
                      <a:path path="circle">
                        <a:fillToRect l="100000" b="100000"/>
                      </a:path>
                      <a:tileRect t="-100000" r="-100000"/>
                    </a:gradFill>
                  </a:tcPr>
                </a:tc>
                <a:tc>
                  <a:txBody>
                    <a:bodyPr/>
                    <a:lstStyle/>
                    <a:p>
                      <a:r>
                        <a:rPr lang="en-US" sz="2200" dirty="0"/>
                        <a:t>-Medication, supplements, eating plans</a:t>
                      </a:r>
                    </a:p>
                    <a:p>
                      <a:r>
                        <a:rPr lang="en-US" sz="2200" dirty="0"/>
                        <a:t>-Psychoactive assisted psychotherapy</a:t>
                      </a:r>
                    </a:p>
                    <a:p>
                      <a:r>
                        <a:rPr lang="en-US" sz="2200" dirty="0"/>
                        <a:t>-Mindfulness, biofeedback, somatic therapies</a:t>
                      </a:r>
                    </a:p>
                  </a:txBody>
                  <a:tcPr>
                    <a:gradFill flip="none" rotWithShape="1">
                      <a:gsLst>
                        <a:gs pos="0">
                          <a:srgbClr val="499B97">
                            <a:tint val="66000"/>
                            <a:satMod val="160000"/>
                          </a:srgbClr>
                        </a:gs>
                        <a:gs pos="50000">
                          <a:srgbClr val="499B97">
                            <a:tint val="44500"/>
                            <a:satMod val="160000"/>
                          </a:srgbClr>
                        </a:gs>
                        <a:gs pos="100000">
                          <a:srgbClr val="499B97">
                            <a:tint val="23500"/>
                            <a:satMod val="160000"/>
                          </a:srgbClr>
                        </a:gs>
                      </a:gsLst>
                      <a:path path="circle">
                        <a:fillToRect l="100000" b="100000"/>
                      </a:path>
                      <a:tileRect t="-100000" r="-100000"/>
                    </a:gradFill>
                  </a:tcPr>
                </a:tc>
                <a:extLst>
                  <a:ext uri="{0D108BD9-81ED-4DB2-BD59-A6C34878D82A}">
                    <a16:rowId xmlns:a16="http://schemas.microsoft.com/office/drawing/2014/main" val="2278114871"/>
                  </a:ext>
                </a:extLst>
              </a:tr>
              <a:tr h="370840">
                <a:tc>
                  <a:txBody>
                    <a:bodyPr/>
                    <a:lstStyle/>
                    <a:p>
                      <a:r>
                        <a:rPr lang="en-US" sz="2200" dirty="0"/>
                        <a:t>Psychological</a:t>
                      </a:r>
                    </a:p>
                  </a:txBody>
                  <a:tcPr>
                    <a:gradFill flip="none" rotWithShape="1">
                      <a:gsLst>
                        <a:gs pos="0">
                          <a:srgbClr val="499B97">
                            <a:tint val="66000"/>
                            <a:satMod val="160000"/>
                          </a:srgbClr>
                        </a:gs>
                        <a:gs pos="50000">
                          <a:srgbClr val="499B97">
                            <a:tint val="44500"/>
                            <a:satMod val="160000"/>
                          </a:srgbClr>
                        </a:gs>
                        <a:gs pos="100000">
                          <a:srgbClr val="499B97">
                            <a:tint val="23500"/>
                            <a:satMod val="160000"/>
                          </a:srgbClr>
                        </a:gs>
                      </a:gsLst>
                      <a:path path="circle">
                        <a:fillToRect l="100000" b="100000"/>
                      </a:path>
                      <a:tileRect t="-100000" r="-100000"/>
                    </a:gradFill>
                  </a:tcPr>
                </a:tc>
                <a:tc>
                  <a:txBody>
                    <a:bodyPr/>
                    <a:lstStyle/>
                    <a:p>
                      <a:r>
                        <a:rPr lang="en-US" sz="2200" dirty="0"/>
                        <a:t>-Resilience training</a:t>
                      </a:r>
                    </a:p>
                    <a:p>
                      <a:r>
                        <a:rPr lang="en-US" sz="2200" dirty="0"/>
                        <a:t>-Schema therapies</a:t>
                      </a:r>
                    </a:p>
                  </a:txBody>
                  <a:tcPr>
                    <a:gradFill flip="none" rotWithShape="1">
                      <a:gsLst>
                        <a:gs pos="0">
                          <a:srgbClr val="499B97">
                            <a:tint val="66000"/>
                            <a:satMod val="160000"/>
                          </a:srgbClr>
                        </a:gs>
                        <a:gs pos="50000">
                          <a:srgbClr val="499B97">
                            <a:tint val="44500"/>
                            <a:satMod val="160000"/>
                          </a:srgbClr>
                        </a:gs>
                        <a:gs pos="100000">
                          <a:srgbClr val="499B97">
                            <a:tint val="23500"/>
                            <a:satMod val="160000"/>
                          </a:srgbClr>
                        </a:gs>
                      </a:gsLst>
                      <a:path path="circle">
                        <a:fillToRect l="100000" b="100000"/>
                      </a:path>
                      <a:tileRect t="-100000" r="-100000"/>
                    </a:gradFill>
                  </a:tcPr>
                </a:tc>
                <a:extLst>
                  <a:ext uri="{0D108BD9-81ED-4DB2-BD59-A6C34878D82A}">
                    <a16:rowId xmlns:a16="http://schemas.microsoft.com/office/drawing/2014/main" val="3850841690"/>
                  </a:ext>
                </a:extLst>
              </a:tr>
              <a:tr h="370840">
                <a:tc>
                  <a:txBody>
                    <a:bodyPr/>
                    <a:lstStyle/>
                    <a:p>
                      <a:r>
                        <a:rPr lang="en-US" sz="2200" dirty="0"/>
                        <a:t>Behavioral</a:t>
                      </a:r>
                    </a:p>
                  </a:txBody>
                  <a:tcPr>
                    <a:gradFill flip="none" rotWithShape="1">
                      <a:gsLst>
                        <a:gs pos="0">
                          <a:srgbClr val="499B97">
                            <a:tint val="66000"/>
                            <a:satMod val="160000"/>
                          </a:srgbClr>
                        </a:gs>
                        <a:gs pos="50000">
                          <a:srgbClr val="499B97">
                            <a:tint val="44500"/>
                            <a:satMod val="160000"/>
                          </a:srgbClr>
                        </a:gs>
                        <a:gs pos="100000">
                          <a:srgbClr val="499B97">
                            <a:tint val="23500"/>
                            <a:satMod val="160000"/>
                          </a:srgbClr>
                        </a:gs>
                      </a:gsLst>
                      <a:path path="circle">
                        <a:fillToRect l="100000" b="100000"/>
                      </a:path>
                      <a:tileRect t="-100000" r="-100000"/>
                    </a:gradFill>
                  </a:tcPr>
                </a:tc>
                <a:tc>
                  <a:txBody>
                    <a:bodyPr/>
                    <a:lstStyle/>
                    <a:p>
                      <a:r>
                        <a:rPr lang="en-US" sz="2200" dirty="0"/>
                        <a:t>-Motivational interviewing</a:t>
                      </a:r>
                    </a:p>
                    <a:p>
                      <a:r>
                        <a:rPr lang="en-US" sz="2200" dirty="0"/>
                        <a:t>-Increasing or decreasing behaviors</a:t>
                      </a:r>
                    </a:p>
                    <a:p>
                      <a:r>
                        <a:rPr lang="en-US" sz="2200" dirty="0"/>
                        <a:t>-Harm reduction</a:t>
                      </a:r>
                    </a:p>
                  </a:txBody>
                  <a:tcPr>
                    <a:gradFill flip="none" rotWithShape="1">
                      <a:gsLst>
                        <a:gs pos="0">
                          <a:srgbClr val="499B97">
                            <a:tint val="66000"/>
                            <a:satMod val="160000"/>
                          </a:srgbClr>
                        </a:gs>
                        <a:gs pos="50000">
                          <a:srgbClr val="499B97">
                            <a:tint val="44500"/>
                            <a:satMod val="160000"/>
                          </a:srgbClr>
                        </a:gs>
                        <a:gs pos="100000">
                          <a:srgbClr val="499B97">
                            <a:tint val="23500"/>
                            <a:satMod val="160000"/>
                          </a:srgbClr>
                        </a:gs>
                      </a:gsLst>
                      <a:path path="circle">
                        <a:fillToRect l="100000" b="100000"/>
                      </a:path>
                      <a:tileRect t="-100000" r="-100000"/>
                    </a:gradFill>
                  </a:tcPr>
                </a:tc>
                <a:extLst>
                  <a:ext uri="{0D108BD9-81ED-4DB2-BD59-A6C34878D82A}">
                    <a16:rowId xmlns:a16="http://schemas.microsoft.com/office/drawing/2014/main" val="2727098951"/>
                  </a:ext>
                </a:extLst>
              </a:tr>
            </a:tbl>
          </a:graphicData>
        </a:graphic>
      </p:graphicFrame>
    </p:spTree>
    <p:extLst>
      <p:ext uri="{BB962C8B-B14F-4D97-AF65-F5344CB8AC3E}">
        <p14:creationId xmlns:p14="http://schemas.microsoft.com/office/powerpoint/2010/main" val="177121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3A300F-A0F0-4E42-B9C2-E52A1A836CA4}"/>
              </a:ext>
            </a:extLst>
          </p:cNvPr>
          <p:cNvSpPr>
            <a:spLocks noGrp="1"/>
          </p:cNvSpPr>
          <p:nvPr>
            <p:ph type="title"/>
          </p:nvPr>
        </p:nvSpPr>
        <p:spPr>
          <a:xfrm>
            <a:off x="-997756" y="95394"/>
            <a:ext cx="7886700" cy="1325563"/>
          </a:xfrm>
        </p:spPr>
        <p:txBody>
          <a:bodyPr>
            <a:normAutofit/>
          </a:bodyPr>
          <a:lstStyle/>
          <a:p>
            <a:pPr algn="ctr"/>
            <a:r>
              <a:rPr lang="en-US" dirty="0"/>
              <a:t>Kara – </a:t>
            </a:r>
            <a:br>
              <a:rPr lang="en-US" dirty="0"/>
            </a:br>
            <a:r>
              <a:rPr lang="en-US" dirty="0"/>
              <a:t>         Spaces to Support</a:t>
            </a:r>
          </a:p>
        </p:txBody>
      </p:sp>
      <p:pic>
        <p:nvPicPr>
          <p:cNvPr id="5" name="Picture 4">
            <a:extLst>
              <a:ext uri="{FF2B5EF4-FFF2-40B4-BE49-F238E27FC236}">
                <a16:creationId xmlns:a16="http://schemas.microsoft.com/office/drawing/2014/main" id="{8A3647B2-61BF-A74A-97DA-1D07BE355AA7}"/>
              </a:ext>
            </a:extLst>
          </p:cNvPr>
          <p:cNvPicPr>
            <a:picLocks noChangeAspect="1"/>
          </p:cNvPicPr>
          <p:nvPr/>
        </p:nvPicPr>
        <p:blipFill>
          <a:blip r:embed="rId2"/>
          <a:stretch>
            <a:fillRect/>
          </a:stretch>
        </p:blipFill>
        <p:spPr>
          <a:xfrm>
            <a:off x="2945594" y="4858266"/>
            <a:ext cx="3229244" cy="1264000"/>
          </a:xfrm>
          <a:prstGeom prst="rect">
            <a:avLst/>
          </a:prstGeom>
        </p:spPr>
      </p:pic>
      <p:pic>
        <p:nvPicPr>
          <p:cNvPr id="6" name="Picture 5">
            <a:extLst>
              <a:ext uri="{FF2B5EF4-FFF2-40B4-BE49-F238E27FC236}">
                <a16:creationId xmlns:a16="http://schemas.microsoft.com/office/drawing/2014/main" id="{0AF2963E-C002-D44B-89AB-A2EFBA21496A}"/>
              </a:ext>
            </a:extLst>
          </p:cNvPr>
          <p:cNvPicPr>
            <a:picLocks noChangeAspect="1"/>
          </p:cNvPicPr>
          <p:nvPr/>
        </p:nvPicPr>
        <p:blipFill>
          <a:blip r:embed="rId3"/>
          <a:stretch>
            <a:fillRect/>
          </a:stretch>
        </p:blipFill>
        <p:spPr>
          <a:xfrm>
            <a:off x="327296" y="2578600"/>
            <a:ext cx="2803362" cy="1841920"/>
          </a:xfrm>
          <a:prstGeom prst="rect">
            <a:avLst/>
          </a:prstGeom>
        </p:spPr>
      </p:pic>
      <p:pic>
        <p:nvPicPr>
          <p:cNvPr id="7" name="Picture 6">
            <a:extLst>
              <a:ext uri="{FF2B5EF4-FFF2-40B4-BE49-F238E27FC236}">
                <a16:creationId xmlns:a16="http://schemas.microsoft.com/office/drawing/2014/main" id="{84FFAC16-DA58-3542-823A-B11C5124B773}"/>
              </a:ext>
            </a:extLst>
          </p:cNvPr>
          <p:cNvPicPr>
            <a:picLocks noChangeAspect="1"/>
          </p:cNvPicPr>
          <p:nvPr/>
        </p:nvPicPr>
        <p:blipFill>
          <a:blip r:embed="rId4"/>
          <a:stretch>
            <a:fillRect/>
          </a:stretch>
        </p:blipFill>
        <p:spPr>
          <a:xfrm>
            <a:off x="5981943" y="2578600"/>
            <a:ext cx="2811193" cy="1870721"/>
          </a:xfrm>
          <a:prstGeom prst="rect">
            <a:avLst/>
          </a:prstGeom>
        </p:spPr>
      </p:pic>
      <p:sp>
        <p:nvSpPr>
          <p:cNvPr id="9" name="TextBox 8">
            <a:extLst>
              <a:ext uri="{FF2B5EF4-FFF2-40B4-BE49-F238E27FC236}">
                <a16:creationId xmlns:a16="http://schemas.microsoft.com/office/drawing/2014/main" id="{66055283-0E35-3143-850D-3F94BD8A1B85}"/>
              </a:ext>
            </a:extLst>
          </p:cNvPr>
          <p:cNvSpPr txBox="1"/>
          <p:nvPr/>
        </p:nvSpPr>
        <p:spPr>
          <a:xfrm>
            <a:off x="512360" y="1688369"/>
            <a:ext cx="2433234"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6B1C32"/>
                </a:solidFill>
                <a:effectLst/>
                <a:uLnTx/>
                <a:uFillTx/>
                <a:latin typeface="Calibri" panose="020F0502020204030204"/>
                <a:ea typeface="+mn-ea"/>
                <a:cs typeface="+mn-cs"/>
              </a:rPr>
              <a:t>Motivational Interviewing</a:t>
            </a:r>
          </a:p>
        </p:txBody>
      </p:sp>
      <p:sp>
        <p:nvSpPr>
          <p:cNvPr id="12" name="TextBox 11">
            <a:extLst>
              <a:ext uri="{FF2B5EF4-FFF2-40B4-BE49-F238E27FC236}">
                <a16:creationId xmlns:a16="http://schemas.microsoft.com/office/drawing/2014/main" id="{0EF8FA00-CB03-E547-A1A4-611260E380CB}"/>
              </a:ext>
            </a:extLst>
          </p:cNvPr>
          <p:cNvSpPr txBox="1"/>
          <p:nvPr/>
        </p:nvSpPr>
        <p:spPr>
          <a:xfrm>
            <a:off x="5981943" y="1625430"/>
            <a:ext cx="2826396"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6B1C32"/>
                </a:solidFill>
                <a:effectLst/>
                <a:uLnTx/>
                <a:uFillTx/>
                <a:latin typeface="Calibri" panose="020F0502020204030204"/>
                <a:ea typeface="+mn-ea"/>
                <a:cs typeface="+mn-cs"/>
              </a:rPr>
              <a:t>Behavior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6B1C32"/>
                </a:solidFill>
                <a:effectLst/>
                <a:uLnTx/>
                <a:uFillTx/>
                <a:latin typeface="Calibri" panose="020F0502020204030204"/>
                <a:ea typeface="+mn-ea"/>
                <a:cs typeface="+mn-cs"/>
              </a:rPr>
              <a:t>Change</a:t>
            </a:r>
          </a:p>
        </p:txBody>
      </p:sp>
      <p:sp>
        <p:nvSpPr>
          <p:cNvPr id="13" name="TextBox 12">
            <a:extLst>
              <a:ext uri="{FF2B5EF4-FFF2-40B4-BE49-F238E27FC236}">
                <a16:creationId xmlns:a16="http://schemas.microsoft.com/office/drawing/2014/main" id="{1C4955E0-FE32-AF48-A787-EF59AA3266C0}"/>
              </a:ext>
            </a:extLst>
          </p:cNvPr>
          <p:cNvSpPr txBox="1"/>
          <p:nvPr/>
        </p:nvSpPr>
        <p:spPr>
          <a:xfrm>
            <a:off x="3355383" y="3974244"/>
            <a:ext cx="2433234"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6B1C32"/>
                </a:solidFill>
                <a:effectLst/>
                <a:uLnTx/>
                <a:uFillTx/>
                <a:latin typeface="Calibri" panose="020F0502020204030204"/>
                <a:ea typeface="+mn-ea"/>
                <a:cs typeface="+mn-cs"/>
              </a:rPr>
              <a:t>Harm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6B1C32"/>
                </a:solidFill>
                <a:effectLst/>
                <a:uLnTx/>
                <a:uFillTx/>
                <a:latin typeface="Calibri" panose="020F0502020204030204"/>
                <a:ea typeface="+mn-ea"/>
                <a:cs typeface="+mn-cs"/>
              </a:rPr>
              <a:t>Reduction</a:t>
            </a:r>
          </a:p>
        </p:txBody>
      </p:sp>
    </p:spTree>
    <p:extLst>
      <p:ext uri="{BB962C8B-B14F-4D97-AF65-F5344CB8AC3E}">
        <p14:creationId xmlns:p14="http://schemas.microsoft.com/office/powerpoint/2010/main" val="2754629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5C83CB-FA9C-5B49-99CD-091F70A126F1}"/>
              </a:ext>
            </a:extLst>
          </p:cNvPr>
          <p:cNvPicPr>
            <a:picLocks noChangeAspect="1"/>
          </p:cNvPicPr>
          <p:nvPr/>
        </p:nvPicPr>
        <p:blipFill>
          <a:blip r:embed="rId3"/>
          <a:stretch>
            <a:fillRect/>
          </a:stretch>
        </p:blipFill>
        <p:spPr>
          <a:xfrm>
            <a:off x="6228000" y="5040861"/>
            <a:ext cx="2916000" cy="1817139"/>
          </a:xfrm>
          <a:prstGeom prst="rect">
            <a:avLst/>
          </a:prstGeom>
        </p:spPr>
      </p:pic>
      <p:pic>
        <p:nvPicPr>
          <p:cNvPr id="9" name="Picture 8">
            <a:extLst>
              <a:ext uri="{FF2B5EF4-FFF2-40B4-BE49-F238E27FC236}">
                <a16:creationId xmlns:a16="http://schemas.microsoft.com/office/drawing/2014/main" id="{4C947321-5C53-E84D-9907-A6A4AFCEFDA5}"/>
              </a:ext>
            </a:extLst>
          </p:cNvPr>
          <p:cNvPicPr>
            <a:picLocks noChangeAspect="1"/>
          </p:cNvPicPr>
          <p:nvPr/>
        </p:nvPicPr>
        <p:blipFill>
          <a:blip r:embed="rId4"/>
          <a:stretch>
            <a:fillRect/>
          </a:stretch>
        </p:blipFill>
        <p:spPr>
          <a:xfrm>
            <a:off x="4572000" y="3564465"/>
            <a:ext cx="2880000" cy="1875105"/>
          </a:xfrm>
          <a:prstGeom prst="rect">
            <a:avLst/>
          </a:prstGeom>
        </p:spPr>
      </p:pic>
      <p:sp>
        <p:nvSpPr>
          <p:cNvPr id="2" name="Title 1">
            <a:extLst>
              <a:ext uri="{FF2B5EF4-FFF2-40B4-BE49-F238E27FC236}">
                <a16:creationId xmlns:a16="http://schemas.microsoft.com/office/drawing/2014/main" id="{F71B22B3-AA6B-8F44-AB67-13918F733C2A}"/>
              </a:ext>
            </a:extLst>
          </p:cNvPr>
          <p:cNvSpPr>
            <a:spLocks noGrp="1"/>
          </p:cNvSpPr>
          <p:nvPr>
            <p:ph type="title"/>
          </p:nvPr>
        </p:nvSpPr>
        <p:spPr>
          <a:xfrm>
            <a:off x="1540496" y="291498"/>
            <a:ext cx="4857750" cy="1325563"/>
          </a:xfrm>
        </p:spPr>
        <p:txBody>
          <a:bodyPr/>
          <a:lstStyle/>
          <a:p>
            <a:r>
              <a:rPr lang="en-US" dirty="0"/>
              <a:t>When You </a:t>
            </a:r>
            <a:br>
              <a:rPr lang="en-US" dirty="0"/>
            </a:br>
            <a:r>
              <a:rPr lang="en-US" dirty="0"/>
              <a:t>                Screw Up…</a:t>
            </a:r>
          </a:p>
        </p:txBody>
      </p:sp>
      <p:pic>
        <p:nvPicPr>
          <p:cNvPr id="5" name="Picture 4">
            <a:extLst>
              <a:ext uri="{FF2B5EF4-FFF2-40B4-BE49-F238E27FC236}">
                <a16:creationId xmlns:a16="http://schemas.microsoft.com/office/drawing/2014/main" id="{446F3E28-19C5-BB4E-98CB-21A0989294CA}"/>
              </a:ext>
            </a:extLst>
          </p:cNvPr>
          <p:cNvPicPr>
            <a:picLocks noChangeAspect="1"/>
          </p:cNvPicPr>
          <p:nvPr/>
        </p:nvPicPr>
        <p:blipFill>
          <a:blip r:embed="rId5"/>
          <a:stretch>
            <a:fillRect/>
          </a:stretch>
        </p:blipFill>
        <p:spPr>
          <a:xfrm>
            <a:off x="2134113" y="2554613"/>
            <a:ext cx="2926428" cy="1947405"/>
          </a:xfrm>
          <a:prstGeom prst="rect">
            <a:avLst/>
          </a:prstGeom>
        </p:spPr>
      </p:pic>
      <p:pic>
        <p:nvPicPr>
          <p:cNvPr id="7" name="Picture 6">
            <a:extLst>
              <a:ext uri="{FF2B5EF4-FFF2-40B4-BE49-F238E27FC236}">
                <a16:creationId xmlns:a16="http://schemas.microsoft.com/office/drawing/2014/main" id="{67EEECD9-BF97-B740-BBF6-2BC8D6F4A92F}"/>
              </a:ext>
            </a:extLst>
          </p:cNvPr>
          <p:cNvPicPr>
            <a:picLocks noChangeAspect="1"/>
          </p:cNvPicPr>
          <p:nvPr/>
        </p:nvPicPr>
        <p:blipFill>
          <a:blip r:embed="rId6"/>
          <a:stretch>
            <a:fillRect/>
          </a:stretch>
        </p:blipFill>
        <p:spPr>
          <a:xfrm>
            <a:off x="0" y="1474172"/>
            <a:ext cx="2878200" cy="1918800"/>
          </a:xfrm>
          <a:prstGeom prst="rect">
            <a:avLst/>
          </a:prstGeom>
        </p:spPr>
      </p:pic>
    </p:spTree>
    <p:extLst>
      <p:ext uri="{BB962C8B-B14F-4D97-AF65-F5344CB8AC3E}">
        <p14:creationId xmlns:p14="http://schemas.microsoft.com/office/powerpoint/2010/main" val="40654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4072A-AC52-124C-BF8D-10DAE92BB468}"/>
              </a:ext>
            </a:extLst>
          </p:cNvPr>
          <p:cNvSpPr>
            <a:spLocks noGrp="1"/>
          </p:cNvSpPr>
          <p:nvPr>
            <p:ph type="title"/>
          </p:nvPr>
        </p:nvSpPr>
        <p:spPr/>
        <p:txBody>
          <a:bodyPr>
            <a:normAutofit/>
          </a:bodyPr>
          <a:lstStyle/>
          <a:p>
            <a:r>
              <a:rPr lang="en-US" sz="4000" dirty="0"/>
              <a:t>Authentic Apologies</a:t>
            </a:r>
          </a:p>
        </p:txBody>
      </p:sp>
      <p:sp>
        <p:nvSpPr>
          <p:cNvPr id="3" name="Content Placeholder 2">
            <a:extLst>
              <a:ext uri="{FF2B5EF4-FFF2-40B4-BE49-F238E27FC236}">
                <a16:creationId xmlns:a16="http://schemas.microsoft.com/office/drawing/2014/main" id="{3BA0B36C-4778-1D48-89BF-1FA79DF0011F}"/>
              </a:ext>
            </a:extLst>
          </p:cNvPr>
          <p:cNvSpPr>
            <a:spLocks noGrp="1"/>
          </p:cNvSpPr>
          <p:nvPr>
            <p:ph idx="1"/>
          </p:nvPr>
        </p:nvSpPr>
        <p:spPr>
          <a:xfrm>
            <a:off x="628650" y="1825625"/>
            <a:ext cx="6355246" cy="4351338"/>
          </a:xfrm>
        </p:spPr>
        <p:txBody>
          <a:bodyPr/>
          <a:lstStyle/>
          <a:p>
            <a:r>
              <a:rPr lang="en-US" dirty="0"/>
              <a:t>Understand the other persons perspective</a:t>
            </a:r>
          </a:p>
          <a:p>
            <a:r>
              <a:rPr lang="en-US" dirty="0"/>
              <a:t>Own what’s yours</a:t>
            </a:r>
          </a:p>
          <a:p>
            <a:r>
              <a:rPr lang="en-US" dirty="0"/>
              <a:t>Label the problem and the impact</a:t>
            </a:r>
          </a:p>
          <a:p>
            <a:r>
              <a:rPr lang="en-US" dirty="0"/>
              <a:t>Actually say sorry</a:t>
            </a:r>
          </a:p>
          <a:p>
            <a:r>
              <a:rPr lang="en-US" dirty="0"/>
              <a:t>IF appropriate offer context – not an excuse</a:t>
            </a:r>
          </a:p>
          <a:p>
            <a:r>
              <a:rPr lang="en-US" dirty="0"/>
              <a:t>Ask what they need to move forward or to repair.</a:t>
            </a:r>
          </a:p>
        </p:txBody>
      </p:sp>
    </p:spTree>
    <p:extLst>
      <p:ext uri="{BB962C8B-B14F-4D97-AF65-F5344CB8AC3E}">
        <p14:creationId xmlns:p14="http://schemas.microsoft.com/office/powerpoint/2010/main" val="217470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AE368-E22C-5D4D-9BF9-59E76176142A}"/>
              </a:ext>
            </a:extLst>
          </p:cNvPr>
          <p:cNvSpPr>
            <a:spLocks noGrp="1"/>
          </p:cNvSpPr>
          <p:nvPr>
            <p:ph type="title"/>
          </p:nvPr>
        </p:nvSpPr>
        <p:spPr/>
        <p:txBody>
          <a:bodyPr/>
          <a:lstStyle/>
          <a:p>
            <a:r>
              <a:rPr lang="en-US" dirty="0"/>
              <a:t>Repair After the Apology</a:t>
            </a:r>
          </a:p>
        </p:txBody>
      </p:sp>
      <p:sp>
        <p:nvSpPr>
          <p:cNvPr id="3" name="Content Placeholder 2">
            <a:extLst>
              <a:ext uri="{FF2B5EF4-FFF2-40B4-BE49-F238E27FC236}">
                <a16:creationId xmlns:a16="http://schemas.microsoft.com/office/drawing/2014/main" id="{77D53BF9-9E62-3B42-AFB3-77FEEC3D002D}"/>
              </a:ext>
            </a:extLst>
          </p:cNvPr>
          <p:cNvSpPr>
            <a:spLocks noGrp="1"/>
          </p:cNvSpPr>
          <p:nvPr>
            <p:ph idx="1"/>
          </p:nvPr>
        </p:nvSpPr>
        <p:spPr>
          <a:xfrm>
            <a:off x="449036" y="2401208"/>
            <a:ext cx="4449536" cy="3526063"/>
          </a:xfrm>
        </p:spPr>
        <p:txBody>
          <a:bodyPr/>
          <a:lstStyle/>
          <a:p>
            <a:r>
              <a:rPr lang="en-US" dirty="0"/>
              <a:t>Do what you said you would do</a:t>
            </a:r>
          </a:p>
          <a:p>
            <a:r>
              <a:rPr lang="en-US" dirty="0"/>
              <a:t>Step into curiosity to understand what happened and what can be different.</a:t>
            </a:r>
          </a:p>
          <a:p>
            <a:r>
              <a:rPr lang="en-US" dirty="0"/>
              <a:t>Circle back to your patient if appropriate.</a:t>
            </a:r>
          </a:p>
        </p:txBody>
      </p:sp>
      <p:pic>
        <p:nvPicPr>
          <p:cNvPr id="4" name="Picture 3">
            <a:extLst>
              <a:ext uri="{FF2B5EF4-FFF2-40B4-BE49-F238E27FC236}">
                <a16:creationId xmlns:a16="http://schemas.microsoft.com/office/drawing/2014/main" id="{EBF717D6-CC3A-0A45-A3E7-851D7F5FFB37}"/>
              </a:ext>
            </a:extLst>
          </p:cNvPr>
          <p:cNvPicPr>
            <a:picLocks noChangeAspect="1"/>
          </p:cNvPicPr>
          <p:nvPr/>
        </p:nvPicPr>
        <p:blipFill>
          <a:blip r:embed="rId3"/>
          <a:stretch>
            <a:fillRect/>
          </a:stretch>
        </p:blipFill>
        <p:spPr>
          <a:xfrm>
            <a:off x="5339443" y="2449286"/>
            <a:ext cx="3543300" cy="2286000"/>
          </a:xfrm>
          <a:prstGeom prst="rect">
            <a:avLst/>
          </a:prstGeom>
        </p:spPr>
      </p:pic>
    </p:spTree>
    <p:extLst>
      <p:ext uri="{BB962C8B-B14F-4D97-AF65-F5344CB8AC3E}">
        <p14:creationId xmlns:p14="http://schemas.microsoft.com/office/powerpoint/2010/main" val="2098409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ACA5-CD3A-B843-9551-7632B3A18282}"/>
              </a:ext>
            </a:extLst>
          </p:cNvPr>
          <p:cNvSpPr>
            <a:spLocks noGrp="1"/>
          </p:cNvSpPr>
          <p:nvPr>
            <p:ph type="title"/>
          </p:nvPr>
        </p:nvSpPr>
        <p:spPr/>
        <p:txBody>
          <a:bodyPr/>
          <a:lstStyle/>
          <a:p>
            <a:r>
              <a:rPr lang="en-US" dirty="0"/>
              <a:t>Case Study - Revisited</a:t>
            </a:r>
          </a:p>
        </p:txBody>
      </p:sp>
      <p:sp>
        <p:nvSpPr>
          <p:cNvPr id="4" name="Content Placeholder 2">
            <a:extLst>
              <a:ext uri="{FF2B5EF4-FFF2-40B4-BE49-F238E27FC236}">
                <a16:creationId xmlns:a16="http://schemas.microsoft.com/office/drawing/2014/main" id="{4DC531C5-06A5-1847-B990-6A9058B44ED3}"/>
              </a:ext>
            </a:extLst>
          </p:cNvPr>
          <p:cNvSpPr>
            <a:spLocks noGrp="1"/>
          </p:cNvSpPr>
          <p:nvPr>
            <p:ph idx="1"/>
          </p:nvPr>
        </p:nvSpPr>
        <p:spPr/>
        <p:txBody>
          <a:bodyPr/>
          <a:lstStyle/>
          <a:p>
            <a:r>
              <a:rPr lang="en-US" sz="2600" dirty="0"/>
              <a:t>26 </a:t>
            </a:r>
            <a:r>
              <a:rPr lang="en-US" sz="2600" dirty="0" err="1"/>
              <a:t>yo</a:t>
            </a:r>
            <a:r>
              <a:rPr lang="en-US" sz="2600" dirty="0"/>
              <a:t> male presents with shoulder pain after a weightlifting injury at the gym. He wants to get better quickly so he can get back to working out.</a:t>
            </a:r>
          </a:p>
          <a:p>
            <a:pPr marL="0" indent="0">
              <a:buNone/>
            </a:pPr>
            <a:endParaRPr lang="en-US" sz="800" dirty="0"/>
          </a:p>
          <a:p>
            <a:r>
              <a:rPr lang="en-US" sz="2600" dirty="0"/>
              <a:t>Had a rough childhood and used substances as a youth to cope. No substances since 20 </a:t>
            </a:r>
            <a:r>
              <a:rPr lang="en-US" sz="2600" dirty="0" err="1"/>
              <a:t>yo</a:t>
            </a:r>
            <a:r>
              <a:rPr lang="en-US" sz="2600" dirty="0"/>
              <a:t>.</a:t>
            </a:r>
          </a:p>
          <a:p>
            <a:pPr marL="0" indent="0">
              <a:buNone/>
            </a:pPr>
            <a:endParaRPr lang="en-US" sz="800" dirty="0"/>
          </a:p>
          <a:p>
            <a:r>
              <a:rPr lang="en-US" sz="2600" dirty="0"/>
              <a:t>Taking a pre-workout, BCAA’s, creatine, and OTC sleep.</a:t>
            </a:r>
          </a:p>
          <a:p>
            <a:pPr marL="0" indent="0">
              <a:buNone/>
            </a:pPr>
            <a:endParaRPr lang="en-US" sz="800" dirty="0"/>
          </a:p>
          <a:p>
            <a:r>
              <a:rPr lang="en-US" sz="2600" dirty="0"/>
              <a:t>Tried rest, ice, and OTC pain relief. Reported they didn’t help. Hesitant about physiotherapy.</a:t>
            </a:r>
          </a:p>
          <a:p>
            <a:endParaRPr lang="en-US" dirty="0"/>
          </a:p>
        </p:txBody>
      </p:sp>
    </p:spTree>
    <p:extLst>
      <p:ext uri="{BB962C8B-B14F-4D97-AF65-F5344CB8AC3E}">
        <p14:creationId xmlns:p14="http://schemas.microsoft.com/office/powerpoint/2010/main" val="3506479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DFC2B7-6405-0A43-8BEB-A750705F3BC1}"/>
              </a:ext>
            </a:extLst>
          </p:cNvPr>
          <p:cNvPicPr>
            <a:picLocks noChangeAspect="1"/>
          </p:cNvPicPr>
          <p:nvPr/>
        </p:nvPicPr>
        <p:blipFill>
          <a:blip r:embed="rId3"/>
          <a:stretch>
            <a:fillRect/>
          </a:stretch>
        </p:blipFill>
        <p:spPr>
          <a:xfrm>
            <a:off x="863847" y="712922"/>
            <a:ext cx="6389359" cy="4785852"/>
          </a:xfrm>
          <a:prstGeom prst="rect">
            <a:avLst/>
          </a:prstGeom>
        </p:spPr>
      </p:pic>
      <p:sp>
        <p:nvSpPr>
          <p:cNvPr id="3" name="Content Placeholder 2">
            <a:extLst>
              <a:ext uri="{FF2B5EF4-FFF2-40B4-BE49-F238E27FC236}">
                <a16:creationId xmlns:a16="http://schemas.microsoft.com/office/drawing/2014/main" id="{3F690223-36C9-8045-A9A5-DF877AF63A3C}"/>
              </a:ext>
            </a:extLst>
          </p:cNvPr>
          <p:cNvSpPr>
            <a:spLocks noGrp="1"/>
          </p:cNvSpPr>
          <p:nvPr>
            <p:ph idx="1"/>
          </p:nvPr>
        </p:nvSpPr>
        <p:spPr>
          <a:xfrm>
            <a:off x="155897" y="5281747"/>
            <a:ext cx="6294142" cy="1413522"/>
          </a:xfrm>
        </p:spPr>
        <p:txBody>
          <a:bodyPr/>
          <a:lstStyle/>
          <a:p>
            <a:pPr marL="0" indent="0">
              <a:buNone/>
            </a:pPr>
            <a:r>
              <a:rPr lang="en-US" sz="2000" dirty="0"/>
              <a:t>Kara Irwin - </a:t>
            </a:r>
            <a:r>
              <a:rPr lang="en-US" sz="2000" dirty="0" err="1"/>
              <a:t>Kara.Irwin@ucalgary.ca</a:t>
            </a:r>
            <a:endParaRPr lang="en-US" sz="2000" dirty="0"/>
          </a:p>
          <a:p>
            <a:pPr marL="0" indent="0">
              <a:buNone/>
            </a:pPr>
            <a:r>
              <a:rPr lang="en-US" sz="2000" dirty="0"/>
              <a:t>Marie Ferraro – </a:t>
            </a:r>
            <a:r>
              <a:rPr lang="en-US" sz="2000" dirty="0" err="1"/>
              <a:t>marie.ferraro@aawear.org</a:t>
            </a:r>
            <a:endParaRPr lang="en-US" sz="2000" dirty="0"/>
          </a:p>
          <a:p>
            <a:pPr marL="0" indent="0">
              <a:buNone/>
            </a:pPr>
            <a:endParaRPr lang="en-US" dirty="0"/>
          </a:p>
        </p:txBody>
      </p:sp>
    </p:spTree>
    <p:extLst>
      <p:ext uri="{BB962C8B-B14F-4D97-AF65-F5344CB8AC3E}">
        <p14:creationId xmlns:p14="http://schemas.microsoft.com/office/powerpoint/2010/main" val="1891628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82BD-5603-4C13-A582-76B56CCD1D8F}"/>
              </a:ext>
            </a:extLst>
          </p:cNvPr>
          <p:cNvSpPr>
            <a:spLocks noGrp="1"/>
          </p:cNvSpPr>
          <p:nvPr>
            <p:ph type="title"/>
          </p:nvPr>
        </p:nvSpPr>
        <p:spPr/>
        <p:txBody>
          <a:bodyPr/>
          <a:lstStyle/>
          <a:p>
            <a:r>
              <a:rPr lang="en-US" b="1" dirty="0">
                <a:solidFill>
                  <a:srgbClr val="6B1C32"/>
                </a:solidFill>
              </a:rPr>
              <a:t>May Collab Forums</a:t>
            </a:r>
          </a:p>
        </p:txBody>
      </p:sp>
      <p:sp>
        <p:nvSpPr>
          <p:cNvPr id="3" name="Content Placeholder 2">
            <a:extLst>
              <a:ext uri="{FF2B5EF4-FFF2-40B4-BE49-F238E27FC236}">
                <a16:creationId xmlns:a16="http://schemas.microsoft.com/office/drawing/2014/main" id="{02FF7F58-0303-43F5-ADB8-73DE25950229}"/>
              </a:ext>
            </a:extLst>
          </p:cNvPr>
          <p:cNvSpPr>
            <a:spLocks noGrp="1"/>
          </p:cNvSpPr>
          <p:nvPr>
            <p:ph idx="1"/>
          </p:nvPr>
        </p:nvSpPr>
        <p:spPr>
          <a:xfrm>
            <a:off x="628650" y="1466850"/>
            <a:ext cx="7886700" cy="4575177"/>
          </a:xfrm>
        </p:spPr>
        <p:txBody>
          <a:bodyPr>
            <a:normAutofit fontScale="92500" lnSpcReduction="10000"/>
          </a:bodyPr>
          <a:lstStyle/>
          <a:p>
            <a:pPr marL="0" indent="0" algn="ctr">
              <a:buNone/>
            </a:pPr>
            <a:r>
              <a:rPr lang="en-US" dirty="0"/>
              <a:t>Thursday, May 12</a:t>
            </a:r>
            <a:r>
              <a:rPr lang="en-US" baseline="30000" dirty="0"/>
              <a:t>th</a:t>
            </a:r>
            <a:r>
              <a:rPr lang="en-US" dirty="0"/>
              <a:t> 7:30-8:30 pm</a:t>
            </a:r>
            <a:endParaRPr lang="en-US" dirty="0">
              <a:highlight>
                <a:srgbClr val="FFFF00"/>
              </a:highlight>
            </a:endParaRPr>
          </a:p>
          <a:p>
            <a:pPr marL="0" indent="0" algn="ctr">
              <a:buNone/>
            </a:pPr>
            <a:r>
              <a:rPr lang="en-US" sz="3500" b="1" dirty="0"/>
              <a:t>Trauma Informed Treatment Planning: The Tools &amp; How to Use Them </a:t>
            </a:r>
            <a:r>
              <a:rPr lang="en-US" sz="3100" b="1" dirty="0"/>
              <a:t>with </a:t>
            </a:r>
          </a:p>
          <a:p>
            <a:pPr marL="0" indent="0" algn="ctr">
              <a:buNone/>
            </a:pPr>
            <a:r>
              <a:rPr lang="en-US" sz="3100" b="1" dirty="0"/>
              <a:t>Kara Irwin, M.Sc., </a:t>
            </a:r>
            <a:r>
              <a:rPr lang="en-US" sz="3100" b="1" dirty="0" err="1"/>
              <a:t>R.Psych</a:t>
            </a:r>
            <a:r>
              <a:rPr lang="en-US" sz="3100" b="1" dirty="0"/>
              <a:t> </a:t>
            </a:r>
          </a:p>
          <a:p>
            <a:pPr marL="0" indent="0" algn="ctr">
              <a:buNone/>
            </a:pPr>
            <a:endParaRPr lang="en-US" sz="3100" b="1" dirty="0">
              <a:highlight>
                <a:srgbClr val="FFFF00"/>
              </a:highlight>
            </a:endParaRPr>
          </a:p>
          <a:p>
            <a:pPr marL="0" indent="0" algn="ctr">
              <a:buNone/>
            </a:pPr>
            <a:r>
              <a:rPr lang="en-US" sz="3200" dirty="0"/>
              <a:t>Thursday, May 26th 7:30-8:30 pm</a:t>
            </a:r>
          </a:p>
          <a:p>
            <a:pPr marL="0" indent="0" algn="ctr">
              <a:buNone/>
            </a:pPr>
            <a:r>
              <a:rPr lang="en-US" sz="3100" b="1" dirty="0"/>
              <a:t>Gender &amp; Chronic Pain – Women’s Experiences Through an Intersectional Lens with</a:t>
            </a:r>
          </a:p>
          <a:p>
            <a:pPr marL="0" indent="0" algn="ctr">
              <a:buNone/>
            </a:pPr>
            <a:r>
              <a:rPr lang="en-US" sz="3100" b="1" dirty="0"/>
              <a:t>Dr. Fiona Webster</a:t>
            </a:r>
          </a:p>
          <a:p>
            <a:pPr marL="0" indent="0" algn="ctr">
              <a:buNone/>
            </a:pPr>
            <a:r>
              <a:rPr lang="en-US" sz="2000" dirty="0"/>
              <a:t>This session is free and open to all interdisciplinary team members.</a:t>
            </a:r>
          </a:p>
          <a:p>
            <a:pPr marL="0" indent="0">
              <a:buNone/>
            </a:pPr>
            <a:endParaRPr lang="en-US" dirty="0"/>
          </a:p>
        </p:txBody>
      </p:sp>
    </p:spTree>
    <p:extLst>
      <p:ext uri="{BB962C8B-B14F-4D97-AF65-F5344CB8AC3E}">
        <p14:creationId xmlns:p14="http://schemas.microsoft.com/office/powerpoint/2010/main" val="190869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82BD-5603-4C13-A582-76B56CCD1D8F}"/>
              </a:ext>
            </a:extLst>
          </p:cNvPr>
          <p:cNvSpPr>
            <a:spLocks noGrp="1"/>
          </p:cNvSpPr>
          <p:nvPr>
            <p:ph type="title"/>
          </p:nvPr>
        </p:nvSpPr>
        <p:spPr/>
        <p:txBody>
          <a:bodyPr/>
          <a:lstStyle/>
          <a:p>
            <a:r>
              <a:rPr lang="en-US" b="1" dirty="0">
                <a:solidFill>
                  <a:srgbClr val="6B1C32"/>
                </a:solidFill>
              </a:rPr>
              <a:t>Not a member of the CMN?</a:t>
            </a:r>
          </a:p>
        </p:txBody>
      </p:sp>
      <p:sp>
        <p:nvSpPr>
          <p:cNvPr id="3" name="Content Placeholder 2">
            <a:extLst>
              <a:ext uri="{FF2B5EF4-FFF2-40B4-BE49-F238E27FC236}">
                <a16:creationId xmlns:a16="http://schemas.microsoft.com/office/drawing/2014/main" id="{02FF7F58-0303-43F5-ADB8-73DE25950229}"/>
              </a:ext>
            </a:extLst>
          </p:cNvPr>
          <p:cNvSpPr>
            <a:spLocks noGrp="1"/>
          </p:cNvSpPr>
          <p:nvPr>
            <p:ph idx="1"/>
          </p:nvPr>
        </p:nvSpPr>
        <p:spPr>
          <a:xfrm>
            <a:off x="628650" y="1690689"/>
            <a:ext cx="7886700" cy="4351338"/>
          </a:xfrm>
        </p:spPr>
        <p:txBody>
          <a:bodyPr>
            <a:normAutofit/>
          </a:bodyPr>
          <a:lstStyle/>
          <a:p>
            <a:r>
              <a:rPr lang="en-US" dirty="0"/>
              <a:t>Join today to get on the mailing list for upcoming events and resources!</a:t>
            </a:r>
          </a:p>
          <a:p>
            <a:r>
              <a:rPr lang="en-US" dirty="0"/>
              <a:t>Membership is always free </a:t>
            </a:r>
          </a:p>
          <a:p>
            <a:r>
              <a:rPr lang="en-US" dirty="0"/>
              <a:t>Participation is up to you – join as a general member, or participate in mentorship as a mentee, mentor, or both!</a:t>
            </a:r>
          </a:p>
          <a:p>
            <a:r>
              <a:rPr lang="en-US" dirty="0"/>
              <a:t>Check out the website for more info:</a:t>
            </a:r>
          </a:p>
          <a:p>
            <a:pPr marL="0" indent="0">
              <a:buNone/>
            </a:pPr>
            <a:r>
              <a:rPr lang="en-US" dirty="0">
                <a:hlinkClick r:id="rId2"/>
              </a:rPr>
              <a:t>https://cmnalberta.com/</a:t>
            </a:r>
            <a:endParaRPr lang="en-US" dirty="0"/>
          </a:p>
          <a:p>
            <a:pPr marL="0" indent="0">
              <a:buNone/>
            </a:pPr>
            <a:endParaRPr lang="en-US" dirty="0"/>
          </a:p>
        </p:txBody>
      </p:sp>
    </p:spTree>
    <p:extLst>
      <p:ext uri="{BB962C8B-B14F-4D97-AF65-F5344CB8AC3E}">
        <p14:creationId xmlns:p14="http://schemas.microsoft.com/office/powerpoint/2010/main" val="1145200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82BD-5603-4C13-A582-76B56CCD1D8F}"/>
              </a:ext>
            </a:extLst>
          </p:cNvPr>
          <p:cNvSpPr>
            <a:spLocks noGrp="1"/>
          </p:cNvSpPr>
          <p:nvPr>
            <p:ph type="title"/>
          </p:nvPr>
        </p:nvSpPr>
        <p:spPr>
          <a:xfrm>
            <a:off x="2752725" y="746125"/>
            <a:ext cx="5676900" cy="1325563"/>
          </a:xfrm>
        </p:spPr>
        <p:txBody>
          <a:bodyPr>
            <a:normAutofit fontScale="90000"/>
          </a:bodyPr>
          <a:lstStyle/>
          <a:p>
            <a:r>
              <a:rPr lang="en-US" sz="4000" b="1" dirty="0">
                <a:solidFill>
                  <a:srgbClr val="6B1C32"/>
                </a:solidFill>
              </a:rPr>
              <a:t>Chronic Pain Gains in Alberta: </a:t>
            </a:r>
            <a:br>
              <a:rPr lang="en-US" sz="4000" b="1" dirty="0">
                <a:solidFill>
                  <a:srgbClr val="6B1C32"/>
                </a:solidFill>
              </a:rPr>
            </a:br>
            <a:r>
              <a:rPr lang="en-US" sz="4000" b="1" i="1" dirty="0">
                <a:solidFill>
                  <a:srgbClr val="6B1C32"/>
                </a:solidFill>
              </a:rPr>
              <a:t>An ECHO Series</a:t>
            </a:r>
          </a:p>
        </p:txBody>
      </p:sp>
      <p:sp>
        <p:nvSpPr>
          <p:cNvPr id="3" name="Content Placeholder 2">
            <a:extLst>
              <a:ext uri="{FF2B5EF4-FFF2-40B4-BE49-F238E27FC236}">
                <a16:creationId xmlns:a16="http://schemas.microsoft.com/office/drawing/2014/main" id="{02FF7F58-0303-43F5-ADB8-73DE25950229}"/>
              </a:ext>
            </a:extLst>
          </p:cNvPr>
          <p:cNvSpPr>
            <a:spLocks noGrp="1"/>
          </p:cNvSpPr>
          <p:nvPr>
            <p:ph idx="1"/>
          </p:nvPr>
        </p:nvSpPr>
        <p:spPr>
          <a:xfrm>
            <a:off x="419100" y="2328863"/>
            <a:ext cx="4010025" cy="3195637"/>
          </a:xfrm>
        </p:spPr>
        <p:txBody>
          <a:bodyPr>
            <a:normAutofit fontScale="85000" lnSpcReduction="10000"/>
          </a:bodyPr>
          <a:lstStyle/>
          <a:p>
            <a:pPr>
              <a:lnSpc>
                <a:spcPct val="100000"/>
              </a:lnSpc>
            </a:pPr>
            <a:r>
              <a:rPr lang="en-US" sz="3300" b="1" dirty="0"/>
              <a:t>What is ECHO®? </a:t>
            </a:r>
          </a:p>
          <a:p>
            <a:pPr lvl="1">
              <a:lnSpc>
                <a:spcPct val="100000"/>
              </a:lnSpc>
            </a:pPr>
            <a:r>
              <a:rPr lang="en-US" dirty="0"/>
              <a:t>Interactive online medical education program featuring real cases from YOU</a:t>
            </a:r>
          </a:p>
          <a:p>
            <a:pPr lvl="1">
              <a:lnSpc>
                <a:spcPct val="100000"/>
              </a:lnSpc>
            </a:pPr>
            <a:r>
              <a:rPr lang="en-US" dirty="0"/>
              <a:t>“All teach, all learn” ideology</a:t>
            </a:r>
          </a:p>
          <a:p>
            <a:pPr lvl="1">
              <a:lnSpc>
                <a:spcPct val="100000"/>
              </a:lnSpc>
            </a:pPr>
            <a:r>
              <a:rPr lang="en-US" dirty="0"/>
              <a:t>Active discussion around real cases to provide participants with feedback, guidance, and peer support</a:t>
            </a:r>
          </a:p>
        </p:txBody>
      </p:sp>
      <p:pic>
        <p:nvPicPr>
          <p:cNvPr id="5" name="Picture 4" descr="A picture containing text, clipart&#10;&#10;Description automatically generated">
            <a:extLst>
              <a:ext uri="{FF2B5EF4-FFF2-40B4-BE49-F238E27FC236}">
                <a16:creationId xmlns:a16="http://schemas.microsoft.com/office/drawing/2014/main" id="{9DB342EE-4CFC-454E-B95C-3D9E23C0A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914004"/>
            <a:ext cx="1890519" cy="932656"/>
          </a:xfrm>
          <a:prstGeom prst="rect">
            <a:avLst/>
          </a:prstGeom>
        </p:spPr>
      </p:pic>
      <p:sp>
        <p:nvSpPr>
          <p:cNvPr id="6" name="Content Placeholder 2">
            <a:extLst>
              <a:ext uri="{FF2B5EF4-FFF2-40B4-BE49-F238E27FC236}">
                <a16:creationId xmlns:a16="http://schemas.microsoft.com/office/drawing/2014/main" id="{51DA2AB0-3E5D-42E6-824B-DD5C18DCF582}"/>
              </a:ext>
            </a:extLst>
          </p:cNvPr>
          <p:cNvSpPr txBox="1">
            <a:spLocks/>
          </p:cNvSpPr>
          <p:nvPr/>
        </p:nvSpPr>
        <p:spPr>
          <a:xfrm>
            <a:off x="4600575" y="2247901"/>
            <a:ext cx="4305300" cy="3009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40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406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406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406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40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t>Additional benefits:</a:t>
            </a:r>
          </a:p>
          <a:p>
            <a:pPr lvl="1">
              <a:lnSpc>
                <a:spcPct val="100000"/>
              </a:lnSpc>
            </a:pPr>
            <a:r>
              <a:rPr lang="en-US" sz="2000" dirty="0"/>
              <a:t>Flexible</a:t>
            </a:r>
          </a:p>
          <a:p>
            <a:pPr lvl="1">
              <a:lnSpc>
                <a:spcPct val="100000"/>
              </a:lnSpc>
            </a:pPr>
            <a:r>
              <a:rPr lang="en-US" sz="2000" dirty="0"/>
              <a:t>Free</a:t>
            </a:r>
          </a:p>
          <a:p>
            <a:pPr lvl="1">
              <a:lnSpc>
                <a:spcPct val="100000"/>
              </a:lnSpc>
            </a:pPr>
            <a:r>
              <a:rPr lang="en-US" sz="2000" dirty="0"/>
              <a:t>Accessible</a:t>
            </a:r>
          </a:p>
          <a:p>
            <a:pPr>
              <a:lnSpc>
                <a:spcPct val="100000"/>
              </a:lnSpc>
            </a:pPr>
            <a:r>
              <a:rPr lang="en-US" b="1" dirty="0"/>
              <a:t>Who can participate?</a:t>
            </a:r>
          </a:p>
          <a:p>
            <a:pPr lvl="1">
              <a:lnSpc>
                <a:spcPct val="100000"/>
              </a:lnSpc>
            </a:pPr>
            <a:r>
              <a:rPr lang="en-US" sz="2000" dirty="0"/>
              <a:t>All Alberta-based primary care health care providers</a:t>
            </a:r>
          </a:p>
        </p:txBody>
      </p:sp>
      <p:sp>
        <p:nvSpPr>
          <p:cNvPr id="7" name="Content Placeholder 2">
            <a:extLst>
              <a:ext uri="{FF2B5EF4-FFF2-40B4-BE49-F238E27FC236}">
                <a16:creationId xmlns:a16="http://schemas.microsoft.com/office/drawing/2014/main" id="{D6FB75A2-8DB9-420C-B2DF-782D01866815}"/>
              </a:ext>
            </a:extLst>
          </p:cNvPr>
          <p:cNvSpPr txBox="1">
            <a:spLocks/>
          </p:cNvSpPr>
          <p:nvPr/>
        </p:nvSpPr>
        <p:spPr>
          <a:xfrm>
            <a:off x="1290638" y="5553075"/>
            <a:ext cx="6562725" cy="4571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406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406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406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406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406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Learn more at </a:t>
            </a:r>
            <a:r>
              <a:rPr lang="en-US" b="1" u="sng" dirty="0"/>
              <a:t>www.cmnalberta.com/ECHO</a:t>
            </a:r>
          </a:p>
        </p:txBody>
      </p:sp>
    </p:spTree>
    <p:extLst>
      <p:ext uri="{BB962C8B-B14F-4D97-AF65-F5344CB8AC3E}">
        <p14:creationId xmlns:p14="http://schemas.microsoft.com/office/powerpoint/2010/main" val="32419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489B-6155-481D-8728-D8673495F960}"/>
              </a:ext>
            </a:extLst>
          </p:cNvPr>
          <p:cNvSpPr>
            <a:spLocks noGrp="1"/>
          </p:cNvSpPr>
          <p:nvPr>
            <p:ph type="title"/>
          </p:nvPr>
        </p:nvSpPr>
        <p:spPr/>
        <p:txBody>
          <a:bodyPr/>
          <a:lstStyle/>
          <a:p>
            <a:r>
              <a:rPr lang="en-CA" b="1" dirty="0">
                <a:solidFill>
                  <a:srgbClr val="6B1C32"/>
                </a:solidFill>
              </a:rPr>
              <a:t>Disclosure</a:t>
            </a:r>
            <a:endParaRPr lang="en-CA" dirty="0"/>
          </a:p>
        </p:txBody>
      </p:sp>
      <p:sp>
        <p:nvSpPr>
          <p:cNvPr id="3" name="Content Placeholder 2">
            <a:extLst>
              <a:ext uri="{FF2B5EF4-FFF2-40B4-BE49-F238E27FC236}">
                <a16:creationId xmlns:a16="http://schemas.microsoft.com/office/drawing/2014/main" id="{3F2CBA20-E05E-4C82-AD57-5F73700AFC24}"/>
              </a:ext>
            </a:extLst>
          </p:cNvPr>
          <p:cNvSpPr>
            <a:spLocks noGrp="1"/>
          </p:cNvSpPr>
          <p:nvPr>
            <p:ph idx="1"/>
          </p:nvPr>
        </p:nvSpPr>
        <p:spPr/>
        <p:txBody>
          <a:bodyPr/>
          <a:lstStyle/>
          <a:p>
            <a:r>
              <a:rPr lang="en-CA" sz="2200" b="1" dirty="0"/>
              <a:t>Moderators: Dr. Leah Phillips, Maia Mudric &amp; Jared Leeder</a:t>
            </a:r>
          </a:p>
          <a:p>
            <a:r>
              <a:rPr lang="en-CA" sz="2200" b="1" dirty="0"/>
              <a:t>Relationships with financial sponsors:</a:t>
            </a:r>
          </a:p>
          <a:p>
            <a:pPr lvl="1"/>
            <a:r>
              <a:rPr lang="en-CA" sz="2200" dirty="0"/>
              <a:t>Grants/Research support: N/A</a:t>
            </a:r>
          </a:p>
          <a:p>
            <a:pPr lvl="1"/>
            <a:r>
              <a:rPr lang="en-CA" sz="2200" dirty="0"/>
              <a:t>Speakers Bureau/Honoraria:  N/A</a:t>
            </a:r>
          </a:p>
          <a:p>
            <a:pPr lvl="1"/>
            <a:r>
              <a:rPr lang="en-CA" sz="2200" dirty="0"/>
              <a:t>Consulting Fees: N/A</a:t>
            </a:r>
          </a:p>
          <a:p>
            <a:pPr lvl="1"/>
            <a:r>
              <a:rPr lang="en-CA" sz="2200" dirty="0"/>
              <a:t>Patents: N/A</a:t>
            </a:r>
          </a:p>
          <a:p>
            <a:pPr lvl="1"/>
            <a:r>
              <a:rPr lang="en-CA" sz="2200" dirty="0"/>
              <a:t>Other: Paid employees of the Alberta College of Family Physicians</a:t>
            </a:r>
          </a:p>
          <a:p>
            <a:endParaRPr lang="en-CA" dirty="0"/>
          </a:p>
        </p:txBody>
      </p:sp>
    </p:spTree>
    <p:extLst>
      <p:ext uri="{BB962C8B-B14F-4D97-AF65-F5344CB8AC3E}">
        <p14:creationId xmlns:p14="http://schemas.microsoft.com/office/powerpoint/2010/main" val="355124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489B-6155-481D-8728-D8673495F960}"/>
              </a:ext>
            </a:extLst>
          </p:cNvPr>
          <p:cNvSpPr>
            <a:spLocks noGrp="1"/>
          </p:cNvSpPr>
          <p:nvPr>
            <p:ph type="title"/>
          </p:nvPr>
        </p:nvSpPr>
        <p:spPr/>
        <p:txBody>
          <a:bodyPr/>
          <a:lstStyle/>
          <a:p>
            <a:r>
              <a:rPr lang="en-CA" b="1" dirty="0">
                <a:solidFill>
                  <a:srgbClr val="6B1C32"/>
                </a:solidFill>
              </a:rPr>
              <a:t>Disclosure of Financial Support</a:t>
            </a:r>
            <a:endParaRPr lang="en-CA" dirty="0"/>
          </a:p>
        </p:txBody>
      </p:sp>
      <p:sp>
        <p:nvSpPr>
          <p:cNvPr id="3" name="Content Placeholder 2">
            <a:extLst>
              <a:ext uri="{FF2B5EF4-FFF2-40B4-BE49-F238E27FC236}">
                <a16:creationId xmlns:a16="http://schemas.microsoft.com/office/drawing/2014/main" id="{3F2CBA20-E05E-4C82-AD57-5F73700AFC24}"/>
              </a:ext>
            </a:extLst>
          </p:cNvPr>
          <p:cNvSpPr>
            <a:spLocks noGrp="1"/>
          </p:cNvSpPr>
          <p:nvPr>
            <p:ph idx="1"/>
          </p:nvPr>
        </p:nvSpPr>
        <p:spPr/>
        <p:txBody>
          <a:bodyPr/>
          <a:lstStyle/>
          <a:p>
            <a:pPr>
              <a:spcAft>
                <a:spcPts val="1000"/>
              </a:spcAft>
            </a:pPr>
            <a:r>
              <a:rPr lang="en-CA" sz="2200" dirty="0"/>
              <a:t>This program receives financial support.</a:t>
            </a:r>
          </a:p>
          <a:p>
            <a:pPr lvl="1">
              <a:spcAft>
                <a:spcPts val="1000"/>
              </a:spcAft>
            </a:pPr>
            <a:r>
              <a:rPr lang="en-CA" sz="2200" dirty="0"/>
              <a:t>Financial support is received from the Alberta College of Family Physicians through a Health Canada Substance Use and Addictions Program contribution.</a:t>
            </a:r>
          </a:p>
          <a:p>
            <a:r>
              <a:rPr lang="en-CA" sz="2200" dirty="0"/>
              <a:t>This program does not receive in-kind support</a:t>
            </a:r>
          </a:p>
          <a:p>
            <a:pPr lvl="1"/>
            <a:r>
              <a:rPr lang="en-CA" sz="2200" dirty="0"/>
              <a:t>This program is presented by the Alberta College of Family Physicians without in-kind support.</a:t>
            </a:r>
          </a:p>
          <a:p>
            <a:pPr marL="0" indent="0">
              <a:buNone/>
            </a:pPr>
            <a:endParaRPr lang="en-CA" dirty="0"/>
          </a:p>
        </p:txBody>
      </p:sp>
    </p:spTree>
    <p:extLst>
      <p:ext uri="{BB962C8B-B14F-4D97-AF65-F5344CB8AC3E}">
        <p14:creationId xmlns:p14="http://schemas.microsoft.com/office/powerpoint/2010/main" val="197777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5277-1474-4D91-BC8E-4E3D8C3B24B8}"/>
              </a:ext>
            </a:extLst>
          </p:cNvPr>
          <p:cNvSpPr>
            <a:spLocks noGrp="1"/>
          </p:cNvSpPr>
          <p:nvPr>
            <p:ph type="title"/>
          </p:nvPr>
        </p:nvSpPr>
        <p:spPr>
          <a:xfrm>
            <a:off x="628650" y="188556"/>
            <a:ext cx="7886700" cy="1325563"/>
          </a:xfrm>
        </p:spPr>
        <p:txBody>
          <a:bodyPr/>
          <a:lstStyle/>
          <a:p>
            <a:r>
              <a:rPr lang="en-CA" b="1" dirty="0">
                <a:solidFill>
                  <a:srgbClr val="6B1C32"/>
                </a:solidFill>
              </a:rPr>
              <a:t>Housekeeping </a:t>
            </a:r>
          </a:p>
        </p:txBody>
      </p:sp>
      <p:sp>
        <p:nvSpPr>
          <p:cNvPr id="3" name="Content Placeholder 2">
            <a:extLst>
              <a:ext uri="{FF2B5EF4-FFF2-40B4-BE49-F238E27FC236}">
                <a16:creationId xmlns:a16="http://schemas.microsoft.com/office/drawing/2014/main" id="{09B5EB95-09E9-471D-9BE4-285C906C1450}"/>
              </a:ext>
            </a:extLst>
          </p:cNvPr>
          <p:cNvSpPr>
            <a:spLocks noGrp="1"/>
          </p:cNvSpPr>
          <p:nvPr>
            <p:ph idx="1"/>
          </p:nvPr>
        </p:nvSpPr>
        <p:spPr>
          <a:xfrm>
            <a:off x="628650" y="1219200"/>
            <a:ext cx="7886700" cy="4992414"/>
          </a:xfrm>
        </p:spPr>
        <p:txBody>
          <a:bodyPr>
            <a:normAutofit fontScale="92500"/>
          </a:bodyPr>
          <a:lstStyle/>
          <a:p>
            <a:r>
              <a:rPr lang="en-US" dirty="0"/>
              <a:t>To capture your attendance, please click on the </a:t>
            </a:r>
            <a:r>
              <a:rPr lang="en-US" b="1" dirty="0"/>
              <a:t>survey link </a:t>
            </a:r>
            <a:r>
              <a:rPr lang="en-US" dirty="0"/>
              <a:t>in the chat to enter your name and email.</a:t>
            </a:r>
          </a:p>
          <a:p>
            <a:r>
              <a:rPr lang="en-US" dirty="0"/>
              <a:t>We will be using the chat log to collect questions. </a:t>
            </a:r>
          </a:p>
          <a:p>
            <a:r>
              <a:rPr lang="en-US" dirty="0"/>
              <a:t>You may use the “raise hand” feature to verbally ask a question.</a:t>
            </a:r>
          </a:p>
          <a:p>
            <a:r>
              <a:rPr lang="en-US" dirty="0"/>
              <a:t>We will be using breakout rooms today – please click the “Join” button when it appears on your screen.</a:t>
            </a:r>
          </a:p>
          <a:p>
            <a:r>
              <a:rPr lang="en-US" dirty="0"/>
              <a:t>There will be a dedicated time for Q&amp;A at the end of the session.</a:t>
            </a:r>
          </a:p>
          <a:p>
            <a:r>
              <a:rPr lang="en-US" dirty="0"/>
              <a:t>An evaluation survey link will be posted in the chat log near the end of the session.</a:t>
            </a:r>
          </a:p>
          <a:p>
            <a:pPr marL="0" indent="0">
              <a:buNone/>
            </a:pPr>
            <a:endParaRPr lang="en-CA" dirty="0"/>
          </a:p>
        </p:txBody>
      </p:sp>
    </p:spTree>
    <p:extLst>
      <p:ext uri="{BB962C8B-B14F-4D97-AF65-F5344CB8AC3E}">
        <p14:creationId xmlns:p14="http://schemas.microsoft.com/office/powerpoint/2010/main" val="246356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489B-6155-481D-8728-D8673495F960}"/>
              </a:ext>
            </a:extLst>
          </p:cNvPr>
          <p:cNvSpPr>
            <a:spLocks noGrp="1"/>
          </p:cNvSpPr>
          <p:nvPr>
            <p:ph type="title"/>
          </p:nvPr>
        </p:nvSpPr>
        <p:spPr>
          <a:xfrm>
            <a:off x="842295" y="518400"/>
            <a:ext cx="7886700" cy="728736"/>
          </a:xfrm>
        </p:spPr>
        <p:txBody>
          <a:bodyPr/>
          <a:lstStyle/>
          <a:p>
            <a:r>
              <a:rPr lang="en-CA" b="1" dirty="0">
                <a:solidFill>
                  <a:srgbClr val="6B1C32"/>
                </a:solidFill>
              </a:rPr>
              <a:t>Bio</a:t>
            </a:r>
            <a:endParaRPr lang="en-CA" dirty="0"/>
          </a:p>
        </p:txBody>
      </p:sp>
      <p:sp>
        <p:nvSpPr>
          <p:cNvPr id="3" name="Content Placeholder 2">
            <a:extLst>
              <a:ext uri="{FF2B5EF4-FFF2-40B4-BE49-F238E27FC236}">
                <a16:creationId xmlns:a16="http://schemas.microsoft.com/office/drawing/2014/main" id="{3F2CBA20-E05E-4C82-AD57-5F73700AFC24}"/>
              </a:ext>
            </a:extLst>
          </p:cNvPr>
          <p:cNvSpPr>
            <a:spLocks noGrp="1"/>
          </p:cNvSpPr>
          <p:nvPr>
            <p:ph idx="1"/>
          </p:nvPr>
        </p:nvSpPr>
        <p:spPr>
          <a:xfrm>
            <a:off x="628650" y="1056636"/>
            <a:ext cx="7886700" cy="5363214"/>
          </a:xfrm>
        </p:spPr>
        <p:txBody>
          <a:bodyPr>
            <a:noAutofit/>
          </a:bodyPr>
          <a:lstStyle/>
          <a:p>
            <a:pPr marL="0" indent="0">
              <a:buNone/>
            </a:pPr>
            <a:r>
              <a:rPr lang="en-CA" sz="2200" b="1" dirty="0"/>
              <a:t>Speaker: </a:t>
            </a:r>
            <a:r>
              <a:rPr lang="en-CA" sz="2200" dirty="0"/>
              <a:t>Kara Irwin, M.Sc., </a:t>
            </a:r>
            <a:r>
              <a:rPr lang="en-CA" sz="2200" dirty="0" err="1"/>
              <a:t>R.Psych</a:t>
            </a:r>
            <a:endParaRPr lang="en-CA" sz="2200" dirty="0"/>
          </a:p>
          <a:p>
            <a:pPr marL="0" indent="0">
              <a:lnSpc>
                <a:spcPct val="110000"/>
              </a:lnSpc>
              <a:buNone/>
            </a:pPr>
            <a:r>
              <a:rPr lang="en-CA" sz="2200" b="1" dirty="0"/>
              <a:t>Bio</a:t>
            </a:r>
            <a:r>
              <a:rPr lang="en-CA" sz="2200" dirty="0"/>
              <a:t>: Kara </a:t>
            </a:r>
            <a:r>
              <a:rPr lang="en-US" sz="2200" dirty="0"/>
              <a:t>is a Clinical Psychologist specializing in trauma and the far-reaching impacts on physical and psychological quality of life. Kara’s worked in private practice, not-for-profit, provincial health care, and research settings. Kara is proudest of her work with AHS on integration of true interdisciplinary mental health supports into primary medical care to make quality mental health supports easily accessible to high-risk populations. Kara’s currently completing her PhD in Community Medicine and her thesis research involves health innovation to manage multimorbid chronic disease in patients with a history of childhood psychological trauma. This research builds on her master’s in Clinical Psychology which focused on trauma and pain in Canadian Veterans. </a:t>
            </a:r>
          </a:p>
        </p:txBody>
      </p:sp>
    </p:spTree>
    <p:extLst>
      <p:ext uri="{BB962C8B-B14F-4D97-AF65-F5344CB8AC3E}">
        <p14:creationId xmlns:p14="http://schemas.microsoft.com/office/powerpoint/2010/main" val="391130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489B-6155-481D-8728-D8673495F960}"/>
              </a:ext>
            </a:extLst>
          </p:cNvPr>
          <p:cNvSpPr>
            <a:spLocks noGrp="1"/>
          </p:cNvSpPr>
          <p:nvPr>
            <p:ph type="title"/>
          </p:nvPr>
        </p:nvSpPr>
        <p:spPr>
          <a:xfrm>
            <a:off x="842295" y="518400"/>
            <a:ext cx="7886700" cy="728736"/>
          </a:xfrm>
        </p:spPr>
        <p:txBody>
          <a:bodyPr/>
          <a:lstStyle/>
          <a:p>
            <a:r>
              <a:rPr lang="en-CA" b="1" dirty="0">
                <a:solidFill>
                  <a:srgbClr val="6B1C32"/>
                </a:solidFill>
              </a:rPr>
              <a:t>Bio</a:t>
            </a:r>
            <a:endParaRPr lang="en-CA" dirty="0"/>
          </a:p>
        </p:txBody>
      </p:sp>
      <p:sp>
        <p:nvSpPr>
          <p:cNvPr id="3" name="Content Placeholder 2">
            <a:extLst>
              <a:ext uri="{FF2B5EF4-FFF2-40B4-BE49-F238E27FC236}">
                <a16:creationId xmlns:a16="http://schemas.microsoft.com/office/drawing/2014/main" id="{3F2CBA20-E05E-4C82-AD57-5F73700AFC24}"/>
              </a:ext>
            </a:extLst>
          </p:cNvPr>
          <p:cNvSpPr>
            <a:spLocks noGrp="1"/>
          </p:cNvSpPr>
          <p:nvPr>
            <p:ph idx="1"/>
          </p:nvPr>
        </p:nvSpPr>
        <p:spPr>
          <a:xfrm>
            <a:off x="628650" y="1056635"/>
            <a:ext cx="7886700" cy="5353689"/>
          </a:xfrm>
        </p:spPr>
        <p:txBody>
          <a:bodyPr>
            <a:noAutofit/>
          </a:bodyPr>
          <a:lstStyle/>
          <a:p>
            <a:pPr marL="0" indent="0">
              <a:buNone/>
            </a:pPr>
            <a:r>
              <a:rPr lang="en-CA" sz="2200" b="1" dirty="0"/>
              <a:t>Speaker:  </a:t>
            </a:r>
            <a:r>
              <a:rPr lang="en-CA" sz="2200" dirty="0"/>
              <a:t>Marie Ferraro (AAWEAR)</a:t>
            </a:r>
          </a:p>
          <a:p>
            <a:pPr marL="0" indent="0">
              <a:lnSpc>
                <a:spcPct val="120000"/>
              </a:lnSpc>
              <a:buNone/>
            </a:pPr>
            <a:r>
              <a:rPr lang="en-CA" sz="2200" b="1" dirty="0"/>
              <a:t>Bio: </a:t>
            </a:r>
            <a:r>
              <a:rPr lang="en-US" sz="2200" dirty="0"/>
              <a:t>Marie is the Provincial Community Engagement Manager for the Alberta Alliance who Educates and Advocates Responsibly (AAWEAR).⁠ Marie identifies as a recovered addict and alcoholic and spent nearly two decades struggling to manage her relationship with drugs and alcohol. Marie chooses to live a life free from all mind-altering substances and understands the importance of harm reduction practices. AAWEAR actively engages with local organizations to educate and inform them on life-saving harm reduction practices. The team provides the drug-using community with comprehensive, low-barrier access to the “supports n’ supplies” they need and deserve.</a:t>
            </a:r>
          </a:p>
        </p:txBody>
      </p:sp>
    </p:spTree>
    <p:extLst>
      <p:ext uri="{BB962C8B-B14F-4D97-AF65-F5344CB8AC3E}">
        <p14:creationId xmlns:p14="http://schemas.microsoft.com/office/powerpoint/2010/main" val="181402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05DF-F2FE-4991-A92D-D2D1730D67D0}"/>
              </a:ext>
            </a:extLst>
          </p:cNvPr>
          <p:cNvSpPr>
            <a:spLocks noGrp="1"/>
          </p:cNvSpPr>
          <p:nvPr>
            <p:ph type="ctrTitle"/>
          </p:nvPr>
        </p:nvSpPr>
        <p:spPr>
          <a:xfrm>
            <a:off x="638356" y="1742536"/>
            <a:ext cx="7302260" cy="3896249"/>
          </a:xfrm>
        </p:spPr>
        <p:txBody>
          <a:bodyPr>
            <a:normAutofit/>
          </a:bodyPr>
          <a:lstStyle/>
          <a:p>
            <a:pPr algn="ctr"/>
            <a:r>
              <a:rPr lang="en-CA" sz="4400" dirty="0"/>
              <a:t>How to DO Trauma Informed Care &amp; Repair Relationships that Go Wrong </a:t>
            </a:r>
            <a:endParaRPr lang="en-CA" sz="4400" b="1" dirty="0">
              <a:solidFill>
                <a:srgbClr val="0E406A"/>
              </a:solidFill>
            </a:endParaRPr>
          </a:p>
        </p:txBody>
      </p:sp>
      <p:sp>
        <p:nvSpPr>
          <p:cNvPr id="3" name="Subtitle 2">
            <a:extLst>
              <a:ext uri="{FF2B5EF4-FFF2-40B4-BE49-F238E27FC236}">
                <a16:creationId xmlns:a16="http://schemas.microsoft.com/office/drawing/2014/main" id="{2D897C8B-3014-064A-9DFD-470A34D13078}"/>
              </a:ext>
            </a:extLst>
          </p:cNvPr>
          <p:cNvSpPr>
            <a:spLocks noGrp="1"/>
          </p:cNvSpPr>
          <p:nvPr>
            <p:ph type="subTitle" idx="1"/>
          </p:nvPr>
        </p:nvSpPr>
        <p:spPr>
          <a:xfrm>
            <a:off x="195532" y="6211020"/>
            <a:ext cx="5618672" cy="500332"/>
          </a:xfrm>
        </p:spPr>
        <p:txBody>
          <a:bodyPr>
            <a:normAutofit/>
          </a:bodyPr>
          <a:lstStyle/>
          <a:p>
            <a:r>
              <a:rPr lang="en-CA" dirty="0"/>
              <a:t>Marie Ferraro from AAWEAR</a:t>
            </a:r>
            <a:r>
              <a:rPr lang="en-CA" dirty="0">
                <a:effectLst/>
              </a:rPr>
              <a:t> and Kara </a:t>
            </a:r>
            <a:r>
              <a:rPr lang="en-CA" dirty="0"/>
              <a:t>I</a:t>
            </a:r>
            <a:r>
              <a:rPr lang="en-CA" dirty="0">
                <a:effectLst/>
              </a:rPr>
              <a:t>rwin</a:t>
            </a:r>
            <a:endParaRPr lang="en-US" dirty="0"/>
          </a:p>
        </p:txBody>
      </p:sp>
    </p:spTree>
    <p:extLst>
      <p:ext uri="{BB962C8B-B14F-4D97-AF65-F5344CB8AC3E}">
        <p14:creationId xmlns:p14="http://schemas.microsoft.com/office/powerpoint/2010/main" val="150048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489B-6155-481D-8728-D8673495F960}"/>
              </a:ext>
            </a:extLst>
          </p:cNvPr>
          <p:cNvSpPr>
            <a:spLocks noGrp="1"/>
          </p:cNvSpPr>
          <p:nvPr>
            <p:ph type="title"/>
          </p:nvPr>
        </p:nvSpPr>
        <p:spPr/>
        <p:txBody>
          <a:bodyPr/>
          <a:lstStyle/>
          <a:p>
            <a:r>
              <a:rPr lang="en-CA" b="1" dirty="0">
                <a:solidFill>
                  <a:srgbClr val="6B1C32"/>
                </a:solidFill>
              </a:rPr>
              <a:t>Disclosure</a:t>
            </a:r>
            <a:endParaRPr lang="en-CA" dirty="0"/>
          </a:p>
        </p:txBody>
      </p:sp>
      <p:sp>
        <p:nvSpPr>
          <p:cNvPr id="3" name="Content Placeholder 2">
            <a:extLst>
              <a:ext uri="{FF2B5EF4-FFF2-40B4-BE49-F238E27FC236}">
                <a16:creationId xmlns:a16="http://schemas.microsoft.com/office/drawing/2014/main" id="{3F2CBA20-E05E-4C82-AD57-5F73700AFC24}"/>
              </a:ext>
            </a:extLst>
          </p:cNvPr>
          <p:cNvSpPr>
            <a:spLocks noGrp="1"/>
          </p:cNvSpPr>
          <p:nvPr>
            <p:ph idx="1"/>
          </p:nvPr>
        </p:nvSpPr>
        <p:spPr>
          <a:xfrm>
            <a:off x="628650" y="1512711"/>
            <a:ext cx="7886700" cy="4664252"/>
          </a:xfrm>
        </p:spPr>
        <p:txBody>
          <a:bodyPr>
            <a:normAutofit/>
          </a:bodyPr>
          <a:lstStyle/>
          <a:p>
            <a:r>
              <a:rPr lang="en-CA" sz="2200" b="1" dirty="0"/>
              <a:t>Speaker:  Kara Irwin</a:t>
            </a:r>
          </a:p>
          <a:p>
            <a:endParaRPr lang="en-CA" sz="2200" dirty="0"/>
          </a:p>
          <a:p>
            <a:r>
              <a:rPr lang="en-CA" sz="2200" b="1" dirty="0"/>
              <a:t>Relationships with financial sponsors:</a:t>
            </a:r>
          </a:p>
          <a:p>
            <a:pPr lvl="1"/>
            <a:r>
              <a:rPr lang="en-CA" sz="2200" dirty="0"/>
              <a:t>Grants/Research support: </a:t>
            </a:r>
            <a:r>
              <a:rPr lang="en-US" sz="2200" dirty="0"/>
              <a:t>University of Calgary, Strategies for Patient Oriented Research – PhD student scholarships</a:t>
            </a:r>
            <a:endParaRPr lang="en-CA" sz="2200" dirty="0"/>
          </a:p>
          <a:p>
            <a:pPr lvl="1"/>
            <a:r>
              <a:rPr lang="en-CA" sz="2200" dirty="0"/>
              <a:t>Speakers Bureau/Honoraria:  N/A</a:t>
            </a:r>
          </a:p>
          <a:p>
            <a:pPr lvl="1"/>
            <a:r>
              <a:rPr lang="en-CA" sz="2200" dirty="0"/>
              <a:t>Consulting Fees: N/A</a:t>
            </a:r>
          </a:p>
          <a:p>
            <a:pPr lvl="1"/>
            <a:r>
              <a:rPr lang="en-CA" sz="2200" dirty="0"/>
              <a:t>Patents: N/A</a:t>
            </a:r>
          </a:p>
          <a:p>
            <a:pPr lvl="1"/>
            <a:r>
              <a:rPr lang="en-CA" sz="2200" dirty="0"/>
              <a:t>Other: Employee –  City University, University of Calgary, and Irwin Psychological Services</a:t>
            </a:r>
            <a:endParaRPr lang="en-US" sz="2200" dirty="0"/>
          </a:p>
          <a:p>
            <a:pPr marL="457200" lvl="1" indent="0">
              <a:buNone/>
            </a:pPr>
            <a:r>
              <a:rPr lang="en-CA" sz="2200" dirty="0"/>
              <a:t>Received an honorarium from the Alberta College of Family Physicians for this presentation.</a:t>
            </a:r>
            <a:endParaRPr lang="en-CA" dirty="0"/>
          </a:p>
        </p:txBody>
      </p:sp>
    </p:spTree>
    <p:extLst>
      <p:ext uri="{BB962C8B-B14F-4D97-AF65-F5344CB8AC3E}">
        <p14:creationId xmlns:p14="http://schemas.microsoft.com/office/powerpoint/2010/main" val="29047302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94ABF96-414F-45E1-A054-07C4F6CDDFF7}" vid="{362ADE43-E9BB-41C7-975D-578661D40017}"/>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94ABF96-414F-45E1-A054-07C4F6CDDFF7}" vid="{362ADE43-E9BB-41C7-975D-578661D400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CMN Final Template</Template>
  <TotalTime>629</TotalTime>
  <Words>2307</Words>
  <Application>Microsoft Macintosh PowerPoint</Application>
  <PresentationFormat>On-screen Show (4:3)</PresentationFormat>
  <Paragraphs>277</Paragraphs>
  <Slides>29</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Public Sans</vt:lpstr>
      <vt:lpstr>Office Theme</vt:lpstr>
      <vt:lpstr>1_Office Theme</vt:lpstr>
      <vt:lpstr>   How to DO Trauma Informed Care &amp; Repair Relationships that Go Wrong Hosted by: Dr. Cathy Scrimshaw Speakers: Kara Irwin &amp; Marie Ferraro April 28, 2022</vt:lpstr>
      <vt:lpstr>Disclosure</vt:lpstr>
      <vt:lpstr>Disclosure</vt:lpstr>
      <vt:lpstr>Disclosure of Financial Support</vt:lpstr>
      <vt:lpstr>Housekeeping </vt:lpstr>
      <vt:lpstr>Bio</vt:lpstr>
      <vt:lpstr>Bio</vt:lpstr>
      <vt:lpstr>How to DO Trauma Informed Care &amp; Repair Relationships that Go Wrong </vt:lpstr>
      <vt:lpstr>Disclosure</vt:lpstr>
      <vt:lpstr>Disclosure</vt:lpstr>
      <vt:lpstr>Learning Objectives</vt:lpstr>
      <vt:lpstr>Trauma Informed Care Aims To:</vt:lpstr>
      <vt:lpstr>A Note On Language</vt:lpstr>
      <vt:lpstr>Etiology of TIC Mistakes</vt:lpstr>
      <vt:lpstr>Antidotes to TIC Mistakes</vt:lpstr>
      <vt:lpstr>Case Study - Primer</vt:lpstr>
      <vt:lpstr>Marie –  Spaces to Support</vt:lpstr>
      <vt:lpstr>Harm Reduction -           Myths and Facts</vt:lpstr>
      <vt:lpstr>PowerPoint Presentation</vt:lpstr>
      <vt:lpstr>Kara –  Spaces to Support</vt:lpstr>
      <vt:lpstr>Kara –           Spaces to Support</vt:lpstr>
      <vt:lpstr>When You                  Screw Up…</vt:lpstr>
      <vt:lpstr>Authentic Apologies</vt:lpstr>
      <vt:lpstr>Repair After the Apology</vt:lpstr>
      <vt:lpstr>Case Study - Revisited</vt:lpstr>
      <vt:lpstr>PowerPoint Presentation</vt:lpstr>
      <vt:lpstr>May Collab Forums</vt:lpstr>
      <vt:lpstr>Not a member of the CMN?</vt:lpstr>
      <vt:lpstr>Chronic Pain Gains in Alberta:  An ECHO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Kerri McNabb</dc:creator>
  <cp:lastModifiedBy>Cathy Scrimshaw</cp:lastModifiedBy>
  <cp:revision>150</cp:revision>
  <dcterms:created xsi:type="dcterms:W3CDTF">2020-10-06T19:19:10Z</dcterms:created>
  <dcterms:modified xsi:type="dcterms:W3CDTF">2022-04-28T14:47:40Z</dcterms:modified>
</cp:coreProperties>
</file>